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3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4.xml" ContentType="application/vnd.openxmlformats-officedocument.presentationml.notesSl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notesSlides/notesSlide5.xml" ContentType="application/vnd.openxmlformats-officedocument.presentationml.notesSlide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notesSlides/notesSlide6.xml" ContentType="application/vnd.openxmlformats-officedocument.presentationml.notesSlide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notesSlides/notesSlide7.xml" ContentType="application/vnd.openxmlformats-officedocument.presentationml.notesSlide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6"/>
  </p:notesMasterIdLst>
  <p:sldIdLst>
    <p:sldId id="988" r:id="rId2"/>
    <p:sldId id="776" r:id="rId3"/>
    <p:sldId id="663" r:id="rId4"/>
    <p:sldId id="756" r:id="rId5"/>
    <p:sldId id="981" r:id="rId6"/>
    <p:sldId id="766" r:id="rId7"/>
    <p:sldId id="982" r:id="rId8"/>
    <p:sldId id="984" r:id="rId9"/>
    <p:sldId id="848" r:id="rId10"/>
    <p:sldId id="980" r:id="rId11"/>
    <p:sldId id="770" r:id="rId12"/>
    <p:sldId id="795" r:id="rId13"/>
    <p:sldId id="822" r:id="rId14"/>
    <p:sldId id="799" r:id="rId15"/>
    <p:sldId id="796" r:id="rId16"/>
    <p:sldId id="797" r:id="rId17"/>
    <p:sldId id="823" r:id="rId18"/>
    <p:sldId id="825" r:id="rId19"/>
    <p:sldId id="798" r:id="rId20"/>
    <p:sldId id="826" r:id="rId21"/>
    <p:sldId id="800" r:id="rId22"/>
    <p:sldId id="810" r:id="rId23"/>
    <p:sldId id="775" r:id="rId24"/>
    <p:sldId id="827" r:id="rId25"/>
    <p:sldId id="828" r:id="rId26"/>
    <p:sldId id="829" r:id="rId27"/>
    <p:sldId id="830" r:id="rId28"/>
    <p:sldId id="777" r:id="rId29"/>
    <p:sldId id="778" r:id="rId30"/>
    <p:sldId id="844" r:id="rId31"/>
    <p:sldId id="779" r:id="rId32"/>
    <p:sldId id="780" r:id="rId33"/>
    <p:sldId id="831" r:id="rId34"/>
    <p:sldId id="807" r:id="rId35"/>
    <p:sldId id="782" r:id="rId36"/>
    <p:sldId id="783" r:id="rId37"/>
    <p:sldId id="784" r:id="rId38"/>
    <p:sldId id="983" r:id="rId39"/>
    <p:sldId id="834" r:id="rId40"/>
    <p:sldId id="845" r:id="rId41"/>
    <p:sldId id="846" r:id="rId42"/>
    <p:sldId id="986" r:id="rId43"/>
    <p:sldId id="985" r:id="rId44"/>
    <p:sldId id="987" r:id="rId45"/>
  </p:sldIdLst>
  <p:sldSz cx="12192000" cy="6858000"/>
  <p:notesSz cx="7010400" cy="9296400"/>
  <p:embeddedFontLst>
    <p:embeddedFont>
      <p:font typeface="Calibri" panose="020F0502020204030204" pitchFamily="34" charset="0"/>
      <p:regular r:id="rId47"/>
      <p:bold r:id="rId48"/>
      <p:italic r:id="rId49"/>
      <p:boldItalic r:id="rId50"/>
    </p:embeddedFont>
    <p:embeddedFont>
      <p:font typeface="Calibri Light" panose="020F0302020204030204" pitchFamily="34" charset="0"/>
      <p:regular r:id="rId51"/>
      <p:italic r:id="rId52"/>
    </p:embeddedFont>
    <p:embeddedFont>
      <p:font typeface="Cambria Math" panose="02040503050406030204" pitchFamily="18" charset="0"/>
      <p:regular r:id="rId5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at Virtue" initials="PV" lastIdx="1" clrIdx="0">
    <p:extLst>
      <p:ext uri="{19B8F6BF-5375-455C-9EA6-DF929625EA0E}">
        <p15:presenceInfo xmlns:p15="http://schemas.microsoft.com/office/powerpoint/2012/main" userId="aff125923c56321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A44A"/>
    <a:srgbClr val="00863D"/>
    <a:srgbClr val="0000FF"/>
    <a:srgbClr val="104F9C"/>
    <a:srgbClr val="EA9999"/>
    <a:srgbClr val="D600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114" autoAdjust="0"/>
    <p:restoredTop sz="96684" autoAdjust="0"/>
  </p:normalViewPr>
  <p:slideViewPr>
    <p:cSldViewPr snapToGrid="0">
      <p:cViewPr varScale="1">
        <p:scale>
          <a:sx n="117" d="100"/>
          <a:sy n="117" d="100"/>
        </p:scale>
        <p:origin x="378" y="11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1.fntdata"/><Relationship Id="rId50" Type="http://schemas.openxmlformats.org/officeDocument/2006/relationships/font" Target="fonts/font4.fntdata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7.fntdata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3.fntdata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2.fntdata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5.fntdata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9BBF5E2F-2EA4-4BED-BDB7-3263066D10D9}" type="datetimeFigureOut">
              <a:rPr lang="en-US" smtClean="0"/>
              <a:t>3/25/2019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061C2587-C0BF-41B9-B0FA-D76263C040D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23418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51F94F5-58D1-42ED-AB38-DD97D2E49478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8731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C2587-C0BF-41B9-B0FA-D76263C040D8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6367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8113" y="768350"/>
            <a:ext cx="6823075" cy="3838575"/>
          </a:xfrm>
          <a:ln/>
        </p:spPr>
      </p:sp>
      <p:sp>
        <p:nvSpPr>
          <p:cNvPr id="5222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  <p:sp>
        <p:nvSpPr>
          <p:cNvPr id="5222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B44AFB6-BBB0-4A1F-B30B-98094C83B369}" type="slidenum">
              <a:rPr lang="en-US" smtClean="0"/>
              <a:pPr/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:34 in, :40 to</a:t>
            </a:r>
            <a:r>
              <a:rPr lang="en-US" baseline="0" dirty="0"/>
              <a:t> go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7A86CA3-876B-4777-9BC7-218EB9075704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7048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DK :57 in,</a:t>
            </a:r>
            <a:r>
              <a:rPr lang="en-US" baseline="0" dirty="0"/>
              <a:t> :17 to go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7A86CA3-876B-4777-9BC7-218EB9075704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53162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9E71FF5-1E58-4BF1-A395-323151E69486}" type="slidenum">
              <a:rPr lang="en-US" smtClean="0">
                <a:latin typeface="Arial" charset="0"/>
              </a:rPr>
              <a:pPr/>
              <a:t>35</a:t>
            </a:fld>
            <a:endParaRPr lang="en-US">
              <a:latin typeface="Arial" charset="0"/>
            </a:endParaRPr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8113" y="768350"/>
            <a:ext cx="6823075" cy="3838575"/>
          </a:xfrm>
          <a:ln/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>
                <a:latin typeface="Arial" charset="0"/>
              </a:rPr>
              <a:t>Figure 1: scatter(1:20,10+(1:20)+2*randn(1,20),'k','filled'); a=axis; a(3)=0; axis(a);</a:t>
            </a:r>
          </a:p>
          <a:p>
            <a:endParaRPr lang="en-US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7A340F1-87EB-42C4-9B92-D21398C38303}" type="slidenum">
              <a:rPr lang="en-US" smtClean="0">
                <a:latin typeface="Arial" charset="0"/>
              </a:rPr>
              <a:pPr/>
              <a:t>36</a:t>
            </a:fld>
            <a:endParaRPr lang="en-US">
              <a:latin typeface="Arial" charset="0"/>
            </a:endParaRPr>
          </a:p>
        </p:txBody>
      </p:sp>
      <p:sp>
        <p:nvSpPr>
          <p:cNvPr id="32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8113" y="768350"/>
            <a:ext cx="6823075" cy="3838575"/>
          </a:xfrm>
          <a:ln/>
        </p:spPr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>
                <a:latin typeface="Arial" charset="0"/>
              </a:rPr>
              <a:t>Figure 1: scatter(1:20,10+(1:20)+2*randn(1,20),'k','filled'); a=axis; a(3)=0; axis(a);</a:t>
            </a:r>
          </a:p>
          <a:p>
            <a:endParaRPr lang="en-US">
              <a:latin typeface="Arial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CBC037-32FA-4360-ABE3-07627B2BC3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505A9D-A4AF-4C69-803F-B3FD8FE7AA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63624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4AEEE-3587-4C7D-BAA3-0C3E401F31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8654F2-609F-41BE-BF94-9566C0BCC8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FEAD64-81FE-45C7-87BE-C99041D876D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C3EB89-3411-4E32-9B86-664EF2A4EA09}" type="datetimeFigureOut">
              <a:rPr lang="en-US" smtClean="0"/>
              <a:t>3/25/2019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C9082A-2241-44ED-B9AD-9750B21A6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710290-45AC-4A7C-9A77-667E4B9CF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5DC575-B3DA-4894-AC1D-D96F1860F1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67423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D5DDBF4-DC75-4000-B4CD-4560FF8BCA5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38E350-8C93-428E-9B85-FE7F21988F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B2166D-1728-4813-9139-87CA01351A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C3EB89-3411-4E32-9B86-664EF2A4EA09}" type="datetimeFigureOut">
              <a:rPr lang="en-US" smtClean="0"/>
              <a:t>3/25/2019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F9C6B2-CD29-4F7A-8C8F-E7523A74F3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4A101A-1A5F-4B8A-B35C-38FD5CC03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5DC575-B3DA-4894-AC1D-D96F1860F1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88036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15EC7-C509-45E9-A595-C7C08F504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099" y="367131"/>
            <a:ext cx="10515600" cy="627812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B61D1F-B34A-4BF8-908F-7A23699398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099" y="1113178"/>
            <a:ext cx="10515600" cy="2039539"/>
          </a:xfrm>
          <a:prstGeom prst="rect">
            <a:avLst/>
          </a:prstGeom>
        </p:spPr>
        <p:txBody>
          <a:bodyPr/>
          <a:lstStyle>
            <a:lvl1pPr marL="0" indent="0">
              <a:buFont typeface="Wingdings" panose="05000000000000000000" pitchFamily="2" charset="2"/>
              <a:buNone/>
              <a:defRPr>
                <a:solidFill>
                  <a:schemeClr val="accent1">
                    <a:lumMod val="75000"/>
                  </a:schemeClr>
                </a:solidFill>
              </a:defRPr>
            </a:lvl1pPr>
            <a:lvl2pPr marL="230188" indent="-230188">
              <a:buFont typeface="Wingdings" panose="05000000000000000000" pitchFamily="2" charset="2"/>
              <a:buChar char="§"/>
              <a:defRPr/>
            </a:lvl2pPr>
            <a:lvl3pPr marL="460375" indent="-230188">
              <a:buFont typeface="Wingdings" panose="05000000000000000000" pitchFamily="2" charset="2"/>
              <a:buChar char="§"/>
              <a:defRPr/>
            </a:lvl3pPr>
            <a:lvl4pPr marL="684213" indent="-223838">
              <a:buFont typeface="Wingdings" panose="05000000000000000000" pitchFamily="2" charset="2"/>
              <a:buChar char="§"/>
              <a:defRPr/>
            </a:lvl4pPr>
            <a:lvl5pPr marL="914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16F6A89D-691A-4F7C-98F1-F0C593DCAC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96837" y="6362388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4E5DC575-B3DA-4894-AC1D-D96F1860F14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97559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48BDF3-C675-4FE4-A910-AC4D96386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1E326A-32E2-4FAA-B286-2C7318FA99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11D807-F2AA-4847-A712-DB46B5082E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C3EB89-3411-4E32-9B86-664EF2A4EA09}" type="datetimeFigureOut">
              <a:rPr lang="en-US" smtClean="0"/>
              <a:t>3/25/2019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18B119-C720-495E-B60C-22CBB6586E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E2A286-1540-4D00-A534-703021A3B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5DC575-B3DA-4894-AC1D-D96F1860F1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68343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D5E853-5CAF-42AD-AB47-7F5A49B7B5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0D8E34-F3E7-4F97-A3DF-30EEE989C0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8AB9D5-42F1-4DA5-90B3-823D47216A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876C05-7108-4656-9F43-674919BEE9B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C3EB89-3411-4E32-9B86-664EF2A4EA09}" type="datetimeFigureOut">
              <a:rPr lang="en-US" smtClean="0"/>
              <a:t>3/25/2019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57A914-9DAA-4AE9-A76A-42447258A5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C0452A-1F51-42B5-8497-BB68481ED6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5DC575-B3DA-4894-AC1D-D96F1860F1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20135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C8A46B-388C-4D77-BE61-52E7B1C913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6ECDA0-3BD6-450B-8B96-C3684DC875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D6CCF2-765D-4D39-83E7-42743CE9E7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9ECD599-93B8-46A3-9EF0-230980A89B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D0E1B5-5F66-4EE8-9EE1-86A03BA8AD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C4E6235-3EAC-4DFF-9A14-1ADA715CC2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C3EB89-3411-4E32-9B86-664EF2A4EA09}" type="datetimeFigureOut">
              <a:rPr lang="en-US" smtClean="0"/>
              <a:t>3/25/2019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132BF57-DA9A-4492-A076-AB71F5BE9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B5FCD9-5D4E-4E57-9402-7599F9885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5DC575-B3DA-4894-AC1D-D96F1860F1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2636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300DDE-4BCF-4525-91BE-72A54FC8C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9F6FE61-20C8-49B5-BF10-C0DCB24C67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C3EB89-3411-4E32-9B86-664EF2A4EA09}" type="datetimeFigureOut">
              <a:rPr lang="en-US" smtClean="0"/>
              <a:t>3/25/2019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D4D872-320C-4D19-B900-0E59609A4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0B071D-2650-40F5-8B1E-46DF9DB8D8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5DC575-B3DA-4894-AC1D-D96F1860F1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71774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A747EB5-7CA0-4A83-9D1B-19C1436051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C3EB89-3411-4E32-9B86-664EF2A4EA09}" type="datetimeFigureOut">
              <a:rPr lang="en-US" smtClean="0"/>
              <a:t>3/25/2019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32C3624-E3A1-4C8A-95B8-43FE56CEEE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65764B-81AF-4873-8E85-B90AF3207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5DC575-B3DA-4894-AC1D-D96F1860F1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11246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7F3DD2-9E90-4EBF-9B07-2194BDC33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E8BFE9-2F23-4BCD-B60A-0983EBBCEB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95FE31-2336-4B0E-BC8F-3572FA6EC2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DFD6EC-511A-455D-8BD9-982DE4390AD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C3EB89-3411-4E32-9B86-664EF2A4EA09}" type="datetimeFigureOut">
              <a:rPr lang="en-US" smtClean="0"/>
              <a:t>3/25/2019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67B1AA-215E-4D2A-873E-12B2C91049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5E25FC-1B80-4F9E-AB2D-C76EBB6450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5DC575-B3DA-4894-AC1D-D96F1860F1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87634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39F35-1611-42F7-A008-1247A6AC1D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E268273-8ED8-4A31-9442-466BDD24B81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6F42B4-A61A-4FDA-B0DC-F40834BD8E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D9FEBD-503F-464B-B22C-555050B32A4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C3EB89-3411-4E32-9B86-664EF2A4EA09}" type="datetimeFigureOut">
              <a:rPr lang="en-US" smtClean="0"/>
              <a:t>3/25/2019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AC58AB-1586-418B-A030-C9B1CABED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CF43F4-342D-4F33-99B8-27ACFF6C0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5DC575-B3DA-4894-AC1D-D96F1860F1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80466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8823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high-level-4.herokuapp.com/experiment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rach0012.github.io/humanRL_website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tags" Target="../tags/tag5.xml"/><Relationship Id="rId7" Type="http://schemas.openxmlformats.org/officeDocument/2006/relationships/image" Target="../media/image17.png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tags" Target="../tags/tag8.xml"/><Relationship Id="rId7" Type="http://schemas.openxmlformats.org/officeDocument/2006/relationships/image" Target="../media/image23.png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tags" Target="../tags/tag11.xml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37.png"/><Relationship Id="rId5" Type="http://schemas.openxmlformats.org/officeDocument/2006/relationships/tags" Target="../tags/tag13.xml"/><Relationship Id="rId10" Type="http://schemas.openxmlformats.org/officeDocument/2006/relationships/image" Target="../media/image36.png"/><Relationship Id="rId4" Type="http://schemas.openxmlformats.org/officeDocument/2006/relationships/tags" Target="../tags/tag12.xml"/><Relationship Id="rId9" Type="http://schemas.openxmlformats.org/officeDocument/2006/relationships/image" Target="../media/image35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tags" Target="../tags/tag21.xml"/><Relationship Id="rId13" Type="http://schemas.openxmlformats.org/officeDocument/2006/relationships/tags" Target="../tags/tag26.xml"/><Relationship Id="rId18" Type="http://schemas.openxmlformats.org/officeDocument/2006/relationships/image" Target="../media/image41.png"/><Relationship Id="rId26" Type="http://schemas.openxmlformats.org/officeDocument/2006/relationships/image" Target="../media/image31.png"/><Relationship Id="rId3" Type="http://schemas.openxmlformats.org/officeDocument/2006/relationships/tags" Target="../tags/tag16.xml"/><Relationship Id="rId21" Type="http://schemas.openxmlformats.org/officeDocument/2006/relationships/image" Target="../media/image44.png"/><Relationship Id="rId7" Type="http://schemas.openxmlformats.org/officeDocument/2006/relationships/tags" Target="../tags/tag20.xml"/><Relationship Id="rId12" Type="http://schemas.openxmlformats.org/officeDocument/2006/relationships/tags" Target="../tags/tag25.xml"/><Relationship Id="rId17" Type="http://schemas.openxmlformats.org/officeDocument/2006/relationships/image" Target="../media/image40.png"/><Relationship Id="rId25" Type="http://schemas.openxmlformats.org/officeDocument/2006/relationships/image" Target="../media/image30.png"/><Relationship Id="rId33" Type="http://schemas.openxmlformats.org/officeDocument/2006/relationships/image" Target="../media/image52.png"/><Relationship Id="rId2" Type="http://schemas.openxmlformats.org/officeDocument/2006/relationships/tags" Target="../tags/tag15.xml"/><Relationship Id="rId16" Type="http://schemas.openxmlformats.org/officeDocument/2006/relationships/image" Target="../media/image39.png"/><Relationship Id="rId20" Type="http://schemas.openxmlformats.org/officeDocument/2006/relationships/image" Target="../media/image43.png"/><Relationship Id="rId29" Type="http://schemas.openxmlformats.org/officeDocument/2006/relationships/image" Target="../media/image48.png"/><Relationship Id="rId1" Type="http://schemas.openxmlformats.org/officeDocument/2006/relationships/tags" Target="../tags/tag14.xml"/><Relationship Id="rId6" Type="http://schemas.openxmlformats.org/officeDocument/2006/relationships/tags" Target="../tags/tag19.xml"/><Relationship Id="rId11" Type="http://schemas.openxmlformats.org/officeDocument/2006/relationships/tags" Target="../tags/tag24.xml"/><Relationship Id="rId24" Type="http://schemas.openxmlformats.org/officeDocument/2006/relationships/image" Target="../media/image29.png"/><Relationship Id="rId32" Type="http://schemas.openxmlformats.org/officeDocument/2006/relationships/image" Target="../media/image51.png"/><Relationship Id="rId5" Type="http://schemas.openxmlformats.org/officeDocument/2006/relationships/tags" Target="../tags/tag18.xml"/><Relationship Id="rId15" Type="http://schemas.openxmlformats.org/officeDocument/2006/relationships/slideLayout" Target="../slideLayouts/slideLayout2.xml"/><Relationship Id="rId23" Type="http://schemas.openxmlformats.org/officeDocument/2006/relationships/image" Target="../media/image46.png"/><Relationship Id="rId28" Type="http://schemas.openxmlformats.org/officeDocument/2006/relationships/image" Target="../media/image47.png"/><Relationship Id="rId10" Type="http://schemas.openxmlformats.org/officeDocument/2006/relationships/tags" Target="../tags/tag23.xml"/><Relationship Id="rId19" Type="http://schemas.openxmlformats.org/officeDocument/2006/relationships/image" Target="../media/image42.png"/><Relationship Id="rId31" Type="http://schemas.openxmlformats.org/officeDocument/2006/relationships/image" Target="../media/image50.png"/><Relationship Id="rId4" Type="http://schemas.openxmlformats.org/officeDocument/2006/relationships/tags" Target="../tags/tag17.xml"/><Relationship Id="rId9" Type="http://schemas.openxmlformats.org/officeDocument/2006/relationships/tags" Target="../tags/tag22.xml"/><Relationship Id="rId14" Type="http://schemas.openxmlformats.org/officeDocument/2006/relationships/tags" Target="../tags/tag27.xml"/><Relationship Id="rId22" Type="http://schemas.openxmlformats.org/officeDocument/2006/relationships/image" Target="../media/image45.png"/><Relationship Id="rId27" Type="http://schemas.openxmlformats.org/officeDocument/2006/relationships/image" Target="../media/image32.png"/><Relationship Id="rId30" Type="http://schemas.openxmlformats.org/officeDocument/2006/relationships/image" Target="../media/image49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tags" Target="../tags/tag30.xml"/><Relationship Id="rId7" Type="http://schemas.openxmlformats.org/officeDocument/2006/relationships/image" Target="../media/image54.png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6.xml"/><Relationship Id="rId10" Type="http://schemas.openxmlformats.org/officeDocument/2006/relationships/image" Target="../media/image57.png"/><Relationship Id="rId4" Type="http://schemas.openxmlformats.org/officeDocument/2006/relationships/tags" Target="../tags/tag31.xml"/><Relationship Id="rId9" Type="http://schemas.openxmlformats.org/officeDocument/2006/relationships/image" Target="../media/image56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tags" Target="../tags/tag34.xml"/><Relationship Id="rId7" Type="http://schemas.openxmlformats.org/officeDocument/2006/relationships/notesSlide" Target="../notesSlides/notesSlide7.xml"/><Relationship Id="rId12" Type="http://schemas.openxmlformats.org/officeDocument/2006/relationships/image" Target="../media/image62.png"/><Relationship Id="rId2" Type="http://schemas.openxmlformats.org/officeDocument/2006/relationships/tags" Target="../tags/tag33.xml"/><Relationship Id="rId1" Type="http://schemas.openxmlformats.org/officeDocument/2006/relationships/tags" Target="../tags/tag32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61.png"/><Relationship Id="rId5" Type="http://schemas.openxmlformats.org/officeDocument/2006/relationships/tags" Target="../tags/tag36.xml"/><Relationship Id="rId10" Type="http://schemas.openxmlformats.org/officeDocument/2006/relationships/image" Target="../media/image60.png"/><Relationship Id="rId4" Type="http://schemas.openxmlformats.org/officeDocument/2006/relationships/tags" Target="../tags/tag35.xml"/><Relationship Id="rId9" Type="http://schemas.openxmlformats.org/officeDocument/2006/relationships/image" Target="../media/image59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tags" Target="../tags/tag39.xml"/><Relationship Id="rId7" Type="http://schemas.openxmlformats.org/officeDocument/2006/relationships/image" Target="../media/image64.png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6" Type="http://schemas.openxmlformats.org/officeDocument/2006/relationships/image" Target="../media/image63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53.png"/><Relationship Id="rId4" Type="http://schemas.openxmlformats.org/officeDocument/2006/relationships/tags" Target="../tags/tag40.xml"/><Relationship Id="rId9" Type="http://schemas.openxmlformats.org/officeDocument/2006/relationships/image" Target="../media/image66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Warm-up as you walk 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2098" y="1113178"/>
            <a:ext cx="11242737" cy="5495689"/>
          </a:xfrm>
        </p:spPr>
        <p:txBody>
          <a:bodyPr/>
          <a:lstStyle/>
          <a:p>
            <a:r>
              <a:rPr lang="en-US" dirty="0">
                <a:hlinkClick r:id="rId2"/>
              </a:rPr>
              <a:t>https://high-level-4.herokuapp.com/experiment</a:t>
            </a:r>
            <a:endParaRPr lang="en-US" dirty="0"/>
          </a:p>
          <a:p>
            <a:endParaRPr lang="en-US" sz="2800" dirty="0"/>
          </a:p>
          <a:p>
            <a:pPr marL="917575" lvl="2" indent="-457200"/>
            <a:endParaRPr lang="en-US" sz="2800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CB7BC0-8550-4867-B1CA-29BD3E2598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1220" y="1837648"/>
            <a:ext cx="5677067" cy="424925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8D7CA48-C1E5-4FEC-BB92-4F3518C7458D}"/>
              </a:ext>
            </a:extLst>
          </p:cNvPr>
          <p:cNvSpPr/>
          <p:nvPr/>
        </p:nvSpPr>
        <p:spPr>
          <a:xfrm>
            <a:off x="266838" y="6306203"/>
            <a:ext cx="45880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4"/>
              </a:rPr>
              <a:t>https://rach0012.github.io/humanRL_website/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4972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1E4E8-609A-4C98-A80D-CD7885BAE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099" y="238889"/>
            <a:ext cx="10515600" cy="627812"/>
          </a:xfrm>
        </p:spPr>
        <p:txBody>
          <a:bodyPr/>
          <a:lstStyle/>
          <a:p>
            <a:r>
              <a:rPr lang="en-US" dirty="0"/>
              <a:t>MDP/RL Notation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D64EA02-9426-41F6-A796-1FA52CB1519A}"/>
                  </a:ext>
                </a:extLst>
              </p:cNvPr>
              <p:cNvSpPr txBox="1"/>
              <p:nvPr/>
            </p:nvSpPr>
            <p:spPr>
              <a:xfrm>
                <a:off x="3759034" y="798863"/>
                <a:ext cx="7668491" cy="60617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𝑉</m:t>
                      </m:r>
                      <m:d>
                        <m:d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𝑠</m:t>
                          </m:r>
                        </m:e>
                      </m:d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func>
                        <m:func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naryPr>
                            <m:sub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𝑠</m:t>
                              </m:r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′</m:t>
                              </m:r>
                            </m:sub>
                            <m:sup/>
                            <m:e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𝑃</m:t>
                              </m:r>
                              <m:d>
                                <m:dPr>
                                  <m:endChr m:val="|"/>
                                  <m:ctrlPr>
                                    <a:rPr lang="en-US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𝑠</m:t>
                              </m:r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,</m:t>
                              </m:r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𝑎</m:t>
                              </m:r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)</m:t>
                              </m:r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𝑉</m:t>
                              </m:r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)</m:t>
                              </m:r>
                            </m:e>
                          </m:nary>
                        </m:e>
                      </m:func>
                    </m:oMath>
                  </m:oMathPara>
                </a14:m>
                <a:endParaRPr lang="en-US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𝑉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naryPr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𝑠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′</m:t>
                              </m:r>
                            </m:sub>
                            <m:sup/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𝑠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𝑎</m:t>
                                  </m:r>
                                </m:e>
                              </m:d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𝑅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𝑠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,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𝑎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,</m:t>
                                      </m:r>
                                      <m:sSup>
                                        <m:sSupPr>
                                          <m:ctrlPr>
                                            <a:rPr lang="en-US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+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𝛾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𝑉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func>
                    </m:oMath>
                  </m:oMathPara>
                </a14:m>
                <a:endParaRPr lang="en-US" b="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𝑘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𝑠</m:t>
                          </m:r>
                        </m:e>
                      </m:d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func>
                        <m:func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𝑠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′</m:t>
                              </m:r>
                            </m:sub>
                            <m:sup/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𝑠</m:t>
                                  </m:r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𝑎</m:t>
                                  </m:r>
                                </m:e>
                              </m:d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𝑅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𝑠</m:t>
                                      </m:r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𝑎</m:t>
                                      </m:r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,</m:t>
                                      </m:r>
                                      <m:sSup>
                                        <m:sSupPr>
                                          <m:ctrlP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+</m:t>
                                  </m:r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𝛾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func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,  ∀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𝑠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𝑄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𝑘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𝑠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,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𝑎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𝑠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′</m:t>
                          </m:r>
                        </m:sub>
                        <m:sup/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𝑠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𝑎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[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𝑅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𝑠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𝛾</m:t>
                          </m:r>
                          <m:func>
                            <m:func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max</m:t>
                                  </m:r>
                                </m:e>
                                <m:lim>
                                  <m:sSup>
                                    <m:sSupPr>
                                      <m:ctrlP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𝑎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lim>
                              </m:limLow>
                            </m:fNam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)]</m:t>
                              </m:r>
                            </m:e>
                          </m:func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,  </m:t>
                          </m:r>
                        </m:e>
                      </m:nary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 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∀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,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𝑎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𝜋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𝑉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argmax</m:t>
                              </m:r>
                            </m:e>
                            <m:lim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naryPr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𝑠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′</m:t>
                              </m:r>
                            </m:sub>
                            <m:sup/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𝑠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𝑎</m:t>
                                  </m:r>
                                </m:e>
                              </m:d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[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𝑅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𝑠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𝑎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𝛾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𝑉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]</m:t>
                              </m:r>
                            </m:e>
                          </m:nary>
                        </m:e>
                      </m:func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,  ∀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𝑠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𝑘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𝜋</m:t>
                          </m:r>
                        </m:sup>
                      </m:sSubSup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𝑠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′</m:t>
                          </m:r>
                        </m:sub>
                        <m:sup/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𝑠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𝜋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𝑠</m:t>
                                  </m:r>
                                </m:e>
                              </m:d>
                            </m:e>
                          </m:d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[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𝑅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𝑠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𝜋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𝑠</m:t>
                                  </m:r>
                                </m:e>
                              </m:d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𝛾</m:t>
                          </m:r>
                          <m:sSubSup>
                            <m:sSubSup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𝜋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]</m:t>
                          </m:r>
                        </m:e>
                      </m:nary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,  ∀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𝑠</m:t>
                      </m:r>
                    </m:oMath>
                  </m:oMathPara>
                </a14:m>
                <a:endParaRPr lang="en-US" b="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𝜋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𝑛𝑒𝑤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argmax</m:t>
                              </m:r>
                            </m:e>
                            <m:lim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naryPr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𝑠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′</m:t>
                              </m:r>
                            </m:sub>
                            <m:sup/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𝑠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𝑎</m:t>
                                  </m:r>
                                </m:e>
                              </m:d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𝑅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𝑠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,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𝑎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,</m:t>
                                      </m:r>
                                      <m:sSup>
                                        <m:sSupPr>
                                          <m:ctrlPr>
                                            <a:rPr lang="en-US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+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𝛾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𝑉</m:t>
                                      </m:r>
                                    </m:e>
                                    <m:sup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𝜋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𝑜𝑙𝑑</m:t>
                                          </m:r>
                                        </m:sub>
                                      </m:sSub>
                                    </m:sup>
                                  </m:sSup>
                                  <m:d>
                                    <m:dPr>
                                      <m:ctrlP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func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,  ∀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𝑠</m:t>
                      </m:r>
                    </m:oMath>
                  </m:oMathPara>
                </a14:m>
                <a:endParaRPr lang="en-US" b="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/>
                <a:endParaRPr lang="en-US" sz="1400" i="1" dirty="0">
                  <a:latin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dirty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𝑉</m:t>
                          </m:r>
                        </m:e>
                        <m:sup>
                          <m:r>
                            <a:rPr lang="en-US" i="1" dirty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𝜋</m:t>
                          </m:r>
                        </m:sup>
                      </m:sSup>
                      <m:d>
                        <m:dPr>
                          <m:ctrlPr>
                            <a:rPr lang="en-US" i="1" dirty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𝑠</m:t>
                          </m:r>
                        </m:e>
                      </m:d>
                      <m:r>
                        <a:rPr lang="en-US" i="1" dirty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= </m:t>
                      </m:r>
                      <m:sSup>
                        <m:sSupPr>
                          <m:ctrlPr>
                            <a:rPr lang="en-US" i="1" dirty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𝑉</m:t>
                          </m:r>
                        </m:e>
                        <m:sup>
                          <m:r>
                            <a:rPr lang="en-US" i="1" dirty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𝜋</m:t>
                          </m:r>
                        </m:sup>
                      </m:sSup>
                      <m:r>
                        <a:rPr lang="en-US" i="1" dirty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(</m:t>
                      </m:r>
                      <m:r>
                        <a:rPr lang="en-US" i="1" dirty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𝑠</m:t>
                      </m:r>
                      <m:r>
                        <a:rPr lang="en-US" i="1" dirty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) +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𝛼</m:t>
                      </m:r>
                      <m:r>
                        <a:rPr lang="en-US" i="1" dirty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dirty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𝑟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+</m:t>
                          </m:r>
                          <m:r>
                            <a:rPr lang="en-US" i="1" dirty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𝛾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i="1" dirty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𝑉</m:t>
                              </m:r>
                            </m:e>
                            <m:sup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𝜋</m:t>
                              </m:r>
                            </m:sup>
                          </m:sSup>
                          <m:d>
                            <m:dPr>
                              <m:ctrlPr>
                                <a:rPr lang="en-US" i="1" dirty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 dirty="0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en-US" i="1" dirty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− </m:t>
                          </m:r>
                          <m:sSup>
                            <m:sSupPr>
                              <m:ctrlPr>
                                <a:rPr lang="en-US" i="1" dirty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𝑉</m:t>
                              </m:r>
                            </m:e>
                            <m:sup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𝜋</m:t>
                              </m:r>
                            </m:sup>
                          </m:sSup>
                          <m:d>
                            <m:dPr>
                              <m:ctrlPr>
                                <a:rPr lang="en-US" i="1" dirty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𝑠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/>
                <a:endParaRPr lang="en-US" sz="24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14:m>
                  <m:oMath xmlns:m="http://schemas.openxmlformats.org/officeDocument/2006/math">
                    <m:r>
                      <a:rPr lang="pt-BR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𝑄</m:t>
                    </m:r>
                    <m:r>
                      <a:rPr lang="pt-BR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pt-BR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𝑠</m:t>
                    </m:r>
                    <m:r>
                      <a:rPr lang="pt-BR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  <m:r>
                      <a:rPr lang="pt-BR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𝑎</m:t>
                    </m:r>
                    <m:r>
                      <a:rPr lang="pt-BR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 = </m:t>
                    </m:r>
                    <m:r>
                      <a:rPr lang="pt-BR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𝑄</m:t>
                    </m:r>
                    <m:r>
                      <a:rPr lang="pt-BR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pt-BR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𝑠</m:t>
                    </m:r>
                    <m:r>
                      <a:rPr lang="pt-BR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  <m:r>
                      <a:rPr lang="pt-BR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𝑎</m:t>
                    </m:r>
                    <m:r>
                      <a:rPr lang="pt-BR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 +</m:t>
                    </m:r>
                    <m:r>
                      <a:rPr lang="pt-BR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𝛼</m:t>
                    </m:r>
                    <m:r>
                      <a:rPr lang="pt-BR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[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𝑟</m:t>
                    </m:r>
                    <m:r>
                      <a:rPr lang="pt-BR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pt-BR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𝛾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limLow>
                      <m:limLowPr>
                        <m:ctrlPr>
                          <a:rPr lang="pt-BR" i="1" dirty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pt-BR" i="0" dirty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max</m:t>
                        </m:r>
                      </m:e>
                      <m:lim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′</m:t>
                            </m:r>
                          </m:sup>
                        </m:sSup>
                      </m:lim>
                    </m:limLow>
                    <m:r>
                      <a:rPr lang="en-US" b="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pt-BR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𝑄</m:t>
                    </m:r>
                    <m:d>
                      <m:dPr>
                        <m:ctrlPr>
                          <a:rPr lang="pt-BR" i="1" dirty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pt-BR" i="1" dirty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pt-BR" i="1" dirty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pt-BR" i="1" dirty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′</m:t>
                            </m:r>
                          </m:sup>
                        </m:sSup>
                        <m:r>
                          <a:rPr lang="pt-BR" i="1" dirty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sSup>
                          <m:sSupPr>
                            <m:ctrlPr>
                              <a:rPr lang="pt-BR" i="1" dirty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pt-BR" i="1" dirty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pt-BR" i="1" dirty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−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𝑄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𝑎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]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D64EA02-9426-41F6-A796-1FA52CB151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9034" y="798863"/>
                <a:ext cx="7668491" cy="6061724"/>
              </a:xfrm>
              <a:prstGeom prst="rect">
                <a:avLst/>
              </a:prstGeom>
              <a:blipFill>
                <a:blip r:embed="rId3"/>
                <a:stretch>
                  <a:fillRect l="-1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119F65F-C6D8-4675-A09A-28505B495D7D}"/>
              </a:ext>
            </a:extLst>
          </p:cNvPr>
          <p:cNvSpPr txBox="1"/>
          <p:nvPr/>
        </p:nvSpPr>
        <p:spPr>
          <a:xfrm>
            <a:off x="584260" y="1570688"/>
            <a:ext cx="31550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Bellman equations: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F1FAB8-B016-450C-BBCF-163CFF0AD157}"/>
              </a:ext>
            </a:extLst>
          </p:cNvPr>
          <p:cNvSpPr txBox="1"/>
          <p:nvPr/>
        </p:nvSpPr>
        <p:spPr>
          <a:xfrm>
            <a:off x="572617" y="2234713"/>
            <a:ext cx="31550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Value iteration: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9A87591-F8B0-4744-85F7-49C95A662ED2}"/>
              </a:ext>
            </a:extLst>
          </p:cNvPr>
          <p:cNvSpPr txBox="1"/>
          <p:nvPr/>
        </p:nvSpPr>
        <p:spPr>
          <a:xfrm>
            <a:off x="584260" y="2929790"/>
            <a:ext cx="31550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Q-iteration: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2F2547-37AC-4B5A-839D-2EE017E2FB77}"/>
              </a:ext>
            </a:extLst>
          </p:cNvPr>
          <p:cNvSpPr txBox="1"/>
          <p:nvPr/>
        </p:nvSpPr>
        <p:spPr>
          <a:xfrm>
            <a:off x="541213" y="3589413"/>
            <a:ext cx="31550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Policy extraction: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DA41B4-1D5F-4A7E-8159-A198745C9E9C}"/>
              </a:ext>
            </a:extLst>
          </p:cNvPr>
          <p:cNvSpPr txBox="1"/>
          <p:nvPr/>
        </p:nvSpPr>
        <p:spPr>
          <a:xfrm>
            <a:off x="541213" y="4944113"/>
            <a:ext cx="31550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Policy improvement: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6F63766-8B8C-473C-930F-74C833A2DEED}"/>
              </a:ext>
            </a:extLst>
          </p:cNvPr>
          <p:cNvSpPr txBox="1"/>
          <p:nvPr/>
        </p:nvSpPr>
        <p:spPr>
          <a:xfrm>
            <a:off x="541213" y="4249036"/>
            <a:ext cx="31550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Policy evaluation: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0082129-AAF6-4C60-8E9C-68821C9F6305}"/>
              </a:ext>
            </a:extLst>
          </p:cNvPr>
          <p:cNvSpPr txBox="1"/>
          <p:nvPr/>
        </p:nvSpPr>
        <p:spPr>
          <a:xfrm>
            <a:off x="541213" y="923565"/>
            <a:ext cx="31550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Standard expectimax: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8490A1B-4041-4E76-A952-6EB9BB022494}"/>
              </a:ext>
            </a:extLst>
          </p:cNvPr>
          <p:cNvSpPr txBox="1"/>
          <p:nvPr/>
        </p:nvSpPr>
        <p:spPr>
          <a:xfrm>
            <a:off x="541213" y="6291705"/>
            <a:ext cx="31550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Q-learning: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B1149C7-8EA2-4CBB-A1FC-2187C1D65521}"/>
              </a:ext>
            </a:extLst>
          </p:cNvPr>
          <p:cNvSpPr txBox="1"/>
          <p:nvPr/>
        </p:nvSpPr>
        <p:spPr>
          <a:xfrm>
            <a:off x="541213" y="5617909"/>
            <a:ext cx="31550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Value (TD) learning:</a:t>
            </a:r>
          </a:p>
        </p:txBody>
      </p:sp>
    </p:spTree>
    <p:extLst>
      <p:ext uri="{BB962C8B-B14F-4D97-AF65-F5344CB8AC3E}">
        <p14:creationId xmlns:p14="http://schemas.microsoft.com/office/powerpoint/2010/main" val="32681829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Q-Learning</a:t>
            </a:r>
          </a:p>
        </p:txBody>
      </p:sp>
      <p:sp>
        <p:nvSpPr>
          <p:cNvPr id="1810435" name="Rectangle 3"/>
          <p:cNvSpPr>
            <a:spLocks noGrp="1" noChangeArrowheads="1"/>
          </p:cNvSpPr>
          <p:nvPr>
            <p:ph idx="1"/>
          </p:nvPr>
        </p:nvSpPr>
        <p:spPr>
          <a:xfrm>
            <a:off x="552099" y="1321279"/>
            <a:ext cx="8229600" cy="4525963"/>
          </a:xfrm>
        </p:spPr>
        <p:txBody>
          <a:bodyPr/>
          <a:lstStyle/>
          <a:p>
            <a:r>
              <a:rPr lang="en-US" dirty="0"/>
              <a:t>We’d like to do Q-value updates to each Q-state: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But can’t compute this update without knowing T, R</a:t>
            </a:r>
          </a:p>
          <a:p>
            <a:pPr lvl="4"/>
            <a:endParaRPr lang="en-US" sz="1400" dirty="0"/>
          </a:p>
          <a:p>
            <a:r>
              <a:rPr lang="en-US" dirty="0"/>
              <a:t>Instead, compute average as we go</a:t>
            </a:r>
          </a:p>
          <a:p>
            <a:pPr lvl="1"/>
            <a:r>
              <a:rPr lang="en-US" dirty="0"/>
              <a:t>Receive a sample transition (</a:t>
            </a:r>
            <a:r>
              <a:rPr lang="en-US" dirty="0" err="1"/>
              <a:t>s,a,r,s</a:t>
            </a:r>
            <a:r>
              <a:rPr lang="en-US" dirty="0"/>
              <a:t>’)</a:t>
            </a:r>
          </a:p>
          <a:p>
            <a:pPr lvl="1"/>
            <a:r>
              <a:rPr lang="en-US" dirty="0"/>
              <a:t>This sample suggests</a:t>
            </a:r>
          </a:p>
          <a:p>
            <a:pPr lvl="2"/>
            <a:endParaRPr lang="en-US" sz="1800" dirty="0"/>
          </a:p>
          <a:p>
            <a:pPr lvl="2"/>
            <a:endParaRPr lang="en-US" sz="1800" dirty="0"/>
          </a:p>
          <a:p>
            <a:pPr lvl="1"/>
            <a:r>
              <a:rPr lang="en-US" dirty="0"/>
              <a:t>But we want to average over results from (</a:t>
            </a:r>
            <a:r>
              <a:rPr lang="en-US" dirty="0" err="1"/>
              <a:t>s,a</a:t>
            </a:r>
            <a:r>
              <a:rPr lang="en-US" dirty="0"/>
              <a:t>)  (Why?)</a:t>
            </a:r>
          </a:p>
          <a:p>
            <a:pPr lvl="1"/>
            <a:r>
              <a:rPr lang="en-US" dirty="0"/>
              <a:t>So keep a running average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17" name="Picture 16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219924" y="5934835"/>
            <a:ext cx="7375525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11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219924" y="4639572"/>
            <a:ext cx="4245511" cy="536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8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/>
          <a:stretch>
            <a:fillRect/>
          </a:stretch>
        </p:blipFill>
        <p:spPr bwMode="auto">
          <a:xfrm>
            <a:off x="1370493" y="1760529"/>
            <a:ext cx="8165848" cy="765520"/>
          </a:xfrm>
          <a:prstGeom prst="rect">
            <a:avLst/>
          </a:prstGeom>
          <a:noFill/>
          <a:ln/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04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04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04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043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043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Q-Learning Properties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idx="1"/>
          </p:nvPr>
        </p:nvSpPr>
        <p:spPr>
          <a:xfrm>
            <a:off x="457199" y="1371600"/>
            <a:ext cx="10118785" cy="4525962"/>
          </a:xfrm>
        </p:spPr>
        <p:txBody>
          <a:bodyPr/>
          <a:lstStyle/>
          <a:p>
            <a:r>
              <a:rPr lang="en-US" sz="2800" dirty="0"/>
              <a:t>Amazing result: Q-learning converges to optimal policy -- even if you’re acting </a:t>
            </a:r>
            <a:r>
              <a:rPr lang="en-US" sz="2800" dirty="0" err="1"/>
              <a:t>suboptimally</a:t>
            </a:r>
            <a:r>
              <a:rPr lang="en-US" sz="2800" dirty="0"/>
              <a:t>!</a:t>
            </a:r>
          </a:p>
          <a:p>
            <a:pPr lvl="2"/>
            <a:endParaRPr lang="en-US" sz="2000" dirty="0"/>
          </a:p>
          <a:p>
            <a:r>
              <a:rPr lang="en-US" sz="2800" dirty="0"/>
              <a:t>This is called </a:t>
            </a:r>
            <a:r>
              <a:rPr lang="en-US" sz="2800" dirty="0">
                <a:solidFill>
                  <a:srgbClr val="C00000"/>
                </a:solidFill>
              </a:rPr>
              <a:t>off-policy learning</a:t>
            </a:r>
          </a:p>
          <a:p>
            <a:pPr lvl="2"/>
            <a:endParaRPr lang="en-US" sz="2000" dirty="0"/>
          </a:p>
          <a:p>
            <a:r>
              <a:rPr lang="en-US" sz="2800" dirty="0"/>
              <a:t>Caveats:</a:t>
            </a:r>
          </a:p>
          <a:p>
            <a:pPr lvl="1"/>
            <a:r>
              <a:rPr lang="en-US" sz="2800" dirty="0"/>
              <a:t>You have to explore enough</a:t>
            </a:r>
          </a:p>
          <a:p>
            <a:pPr lvl="1"/>
            <a:r>
              <a:rPr lang="en-US" sz="2800" dirty="0"/>
              <a:t>You have to eventually make the learning rate</a:t>
            </a:r>
          </a:p>
          <a:p>
            <a:pPr lvl="1">
              <a:buNone/>
            </a:pPr>
            <a:r>
              <a:rPr lang="en-US" sz="2800" dirty="0"/>
              <a:t>	small enough</a:t>
            </a:r>
          </a:p>
          <a:p>
            <a:pPr lvl="1"/>
            <a:r>
              <a:rPr lang="en-US" sz="2800" dirty="0"/>
              <a:t>… but not decrease it too quickly</a:t>
            </a:r>
          </a:p>
          <a:p>
            <a:pPr lvl="1"/>
            <a:r>
              <a:rPr lang="en-US" sz="2800" dirty="0"/>
              <a:t>Basically, in the limit, it doesn’t matter how you select actions (!)</a:t>
            </a:r>
          </a:p>
          <a:p>
            <a:pPr lvl="3"/>
            <a:endParaRPr lang="en-US" sz="1800" dirty="0"/>
          </a:p>
        </p:txBody>
      </p:sp>
      <p:pic>
        <p:nvPicPr>
          <p:cNvPr id="10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392042" y="2667000"/>
            <a:ext cx="3884915" cy="2798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 Box 28"/>
          <p:cNvSpPr txBox="1">
            <a:spLocks noChangeArrowheads="1"/>
          </p:cNvSpPr>
          <p:nvPr/>
        </p:nvSpPr>
        <p:spPr bwMode="auto">
          <a:xfrm>
            <a:off x="7772400" y="6488112"/>
            <a:ext cx="44196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dirty="0">
                <a:solidFill>
                  <a:srgbClr val="CC0000"/>
                </a:solidFill>
                <a:latin typeface="Calibri" pitchFamily="34" charset="0"/>
              </a:rPr>
              <a:t>[Demo: Q-learning – auto – cliff grid (L11D1)]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Q-Learning Auto Cliff Grid</a:t>
            </a:r>
          </a:p>
        </p:txBody>
      </p:sp>
      <p:sp>
        <p:nvSpPr>
          <p:cNvPr id="4" name="Text Box 28">
            <a:extLst>
              <a:ext uri="{FF2B5EF4-FFF2-40B4-BE49-F238E27FC236}">
                <a16:creationId xmlns:a16="http://schemas.microsoft.com/office/drawing/2014/main" id="{5DFE6ED4-2A42-42A1-9324-B5907764AC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72400" y="6488112"/>
            <a:ext cx="44196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dirty="0">
                <a:solidFill>
                  <a:srgbClr val="CC0000"/>
                </a:solidFill>
                <a:latin typeface="Calibri" pitchFamily="34" charset="0"/>
              </a:rPr>
              <a:t>[Demo: Q-learning – auto – cliff grid (L11D1)]</a:t>
            </a:r>
          </a:p>
        </p:txBody>
      </p:sp>
    </p:spTree>
    <p:extLst>
      <p:ext uri="{BB962C8B-B14F-4D97-AF65-F5344CB8AC3E}">
        <p14:creationId xmlns:p14="http://schemas.microsoft.com/office/powerpoint/2010/main" val="23733695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latin typeface="Calibri"/>
                <a:cs typeface="Calibri"/>
              </a:rPr>
              <a:t>The Story So Far: MDPs and RL</a:t>
            </a:r>
          </a:p>
        </p:txBody>
      </p:sp>
      <p:sp>
        <p:nvSpPr>
          <p:cNvPr id="25606" name="TextBox 5"/>
          <p:cNvSpPr txBox="1">
            <a:spLocks noChangeArrowheads="1"/>
          </p:cNvSpPr>
          <p:nvPr/>
        </p:nvSpPr>
        <p:spPr bwMode="auto">
          <a:xfrm>
            <a:off x="533400" y="1219200"/>
            <a:ext cx="109728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Calibri"/>
                <a:cs typeface="Calibri"/>
              </a:rPr>
              <a:t>Known MDP: Offline Solution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533400" y="1742420"/>
            <a:ext cx="10972800" cy="1912485"/>
          </a:xfrm>
          <a:prstGeom prst="roundRect">
            <a:avLst/>
          </a:prstGeom>
          <a:solidFill>
            <a:schemeClr val="accent3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935867" y="1816171"/>
            <a:ext cx="8172089" cy="2277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alibri"/>
                <a:cs typeface="Calibri"/>
              </a:rPr>
              <a:t>Goal				Technique</a:t>
            </a:r>
          </a:p>
          <a:p>
            <a:endParaRPr lang="en-US" sz="1600" kern="0" dirty="0">
              <a:solidFill>
                <a:srgbClr val="000000"/>
              </a:solidFill>
              <a:latin typeface="Calibri"/>
              <a:cs typeface="Calibri"/>
            </a:endParaRPr>
          </a:p>
          <a:p>
            <a:r>
              <a:rPr lang="en-US" sz="2000" kern="0" dirty="0">
                <a:solidFill>
                  <a:srgbClr val="000000"/>
                </a:solidFill>
                <a:latin typeface="Calibri"/>
                <a:cs typeface="Calibri"/>
              </a:rPr>
              <a:t>Compute V*, Q*, </a:t>
            </a:r>
            <a:r>
              <a:rPr lang="en-US" sz="2000" kern="0" dirty="0">
                <a:solidFill>
                  <a:srgbClr val="000000"/>
                </a:solidFill>
                <a:latin typeface="Calibri"/>
                <a:cs typeface="Calibri"/>
                <a:sym typeface="Symbol" pitchFamily="18" charset="2"/>
              </a:rPr>
              <a:t>*		Value / policy iteration</a:t>
            </a:r>
          </a:p>
          <a:p>
            <a:endParaRPr lang="en-US" kern="0" dirty="0">
              <a:solidFill>
                <a:srgbClr val="000000"/>
              </a:solidFill>
              <a:latin typeface="Calibri"/>
              <a:cs typeface="Calibri"/>
              <a:sym typeface="Symbol" pitchFamily="18" charset="2"/>
            </a:endParaRPr>
          </a:p>
          <a:p>
            <a:r>
              <a:rPr lang="en-US" sz="2000" kern="0" dirty="0">
                <a:solidFill>
                  <a:srgbClr val="000000"/>
                </a:solidFill>
                <a:latin typeface="Calibri"/>
                <a:cs typeface="Calibri"/>
                <a:sym typeface="Symbol" pitchFamily="18" charset="2"/>
              </a:rPr>
              <a:t>Evaluate a fixed policy 		Policy evaluation</a:t>
            </a:r>
          </a:p>
          <a:p>
            <a:endParaRPr lang="en-US" kern="0" dirty="0">
              <a:solidFill>
                <a:srgbClr val="000000"/>
              </a:solidFill>
              <a:latin typeface="Calibri"/>
              <a:cs typeface="Calibri"/>
              <a:sym typeface="Symbol" pitchFamily="18" charset="2"/>
            </a:endParaRPr>
          </a:p>
          <a:p>
            <a:endParaRPr lang="en-US" kern="0" dirty="0">
              <a:solidFill>
                <a:srgbClr val="000000"/>
              </a:solidFill>
              <a:latin typeface="Calibri"/>
              <a:cs typeface="Calibri"/>
              <a:sym typeface="Symbol" pitchFamily="18" charset="2"/>
            </a:endParaRPr>
          </a:p>
        </p:txBody>
      </p:sp>
      <p:sp>
        <p:nvSpPr>
          <p:cNvPr id="19" name="TextBox 5"/>
          <p:cNvSpPr txBox="1">
            <a:spLocks noChangeArrowheads="1"/>
          </p:cNvSpPr>
          <p:nvPr/>
        </p:nvSpPr>
        <p:spPr bwMode="auto">
          <a:xfrm>
            <a:off x="381000" y="3886200"/>
            <a:ext cx="54102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Calibri"/>
                <a:cs typeface="Calibri"/>
              </a:rPr>
              <a:t>Unknown MDP: Model-Based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533400" y="4409420"/>
            <a:ext cx="5334000" cy="1912485"/>
          </a:xfrm>
          <a:prstGeom prst="roundRect">
            <a:avLst/>
          </a:prstGeom>
          <a:solidFill>
            <a:srgbClr val="CCECFF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1" name="TextBox 5"/>
          <p:cNvSpPr txBox="1">
            <a:spLocks noChangeArrowheads="1"/>
          </p:cNvSpPr>
          <p:nvPr/>
        </p:nvSpPr>
        <p:spPr bwMode="auto">
          <a:xfrm>
            <a:off x="6248400" y="3886200"/>
            <a:ext cx="54102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Calibri"/>
                <a:cs typeface="Calibri"/>
              </a:rPr>
              <a:t>Unknown MDP: Model-Free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6400800" y="4419600"/>
            <a:ext cx="5584166" cy="1905000"/>
          </a:xfrm>
          <a:prstGeom prst="roundRect">
            <a:avLst/>
          </a:prstGeom>
          <a:solidFill>
            <a:srgbClr val="CCECFF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85800" y="4484638"/>
            <a:ext cx="54102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alibri"/>
                <a:cs typeface="Calibri"/>
              </a:rPr>
              <a:t>Goal			Technique</a:t>
            </a:r>
          </a:p>
          <a:p>
            <a:endParaRPr lang="en-US" kern="0" dirty="0">
              <a:solidFill>
                <a:srgbClr val="000000"/>
              </a:solidFill>
              <a:latin typeface="Calibri"/>
              <a:cs typeface="Calibri"/>
            </a:endParaRPr>
          </a:p>
          <a:p>
            <a:r>
              <a:rPr lang="en-US" sz="2000" kern="0" dirty="0">
                <a:solidFill>
                  <a:srgbClr val="000000"/>
                </a:solidFill>
                <a:latin typeface="Calibri"/>
                <a:cs typeface="Calibri"/>
              </a:rPr>
              <a:t>Compute V*, Q*, </a:t>
            </a:r>
            <a:r>
              <a:rPr lang="en-US" sz="2000" kern="0" dirty="0">
                <a:solidFill>
                  <a:srgbClr val="000000"/>
                </a:solidFill>
                <a:latin typeface="Calibri"/>
                <a:cs typeface="Calibri"/>
                <a:sym typeface="Symbol" pitchFamily="18" charset="2"/>
              </a:rPr>
              <a:t>*	VI/PI on approx. MDP</a:t>
            </a:r>
          </a:p>
          <a:p>
            <a:endParaRPr lang="en-US" kern="0" dirty="0">
              <a:solidFill>
                <a:srgbClr val="000000"/>
              </a:solidFill>
              <a:latin typeface="Calibri"/>
              <a:cs typeface="Calibri"/>
              <a:sym typeface="Symbol" pitchFamily="18" charset="2"/>
            </a:endParaRPr>
          </a:p>
          <a:p>
            <a:r>
              <a:rPr lang="en-US" sz="2000" kern="0" dirty="0">
                <a:solidFill>
                  <a:srgbClr val="000000"/>
                </a:solidFill>
                <a:latin typeface="Calibri"/>
                <a:cs typeface="Calibri"/>
                <a:sym typeface="Symbol" pitchFamily="18" charset="2"/>
              </a:rPr>
              <a:t>Evaluate a fixed policy 	PE on approx. MDP</a:t>
            </a:r>
          </a:p>
          <a:p>
            <a:endParaRPr lang="en-US" sz="2000" kern="0" dirty="0">
              <a:solidFill>
                <a:srgbClr val="000000"/>
              </a:solidFill>
              <a:latin typeface="Calibri"/>
              <a:cs typeface="Calibri"/>
              <a:sym typeface="Symbol" pitchFamily="18" charset="2"/>
            </a:endParaRPr>
          </a:p>
          <a:p>
            <a:endParaRPr lang="en-US" sz="2000" kern="0" dirty="0">
              <a:solidFill>
                <a:srgbClr val="000000"/>
              </a:solidFill>
              <a:latin typeface="Calibri"/>
              <a:cs typeface="Calibri"/>
              <a:sym typeface="Symbol" pitchFamily="18" charset="2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879566" y="4484638"/>
            <a:ext cx="51054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alibri"/>
                <a:cs typeface="Calibri"/>
              </a:rPr>
              <a:t>Goal			Technique</a:t>
            </a:r>
          </a:p>
          <a:p>
            <a:endParaRPr lang="en-US" kern="0" dirty="0">
              <a:solidFill>
                <a:srgbClr val="000000"/>
              </a:solidFill>
              <a:latin typeface="Calibri"/>
              <a:cs typeface="Calibri"/>
            </a:endParaRPr>
          </a:p>
          <a:p>
            <a:r>
              <a:rPr lang="en-US" sz="2000" kern="0" dirty="0">
                <a:solidFill>
                  <a:srgbClr val="000000"/>
                </a:solidFill>
                <a:latin typeface="Calibri"/>
                <a:cs typeface="Calibri"/>
              </a:rPr>
              <a:t>Compute V*, Q*, </a:t>
            </a:r>
            <a:r>
              <a:rPr lang="en-US" sz="2000" kern="0" dirty="0">
                <a:solidFill>
                  <a:srgbClr val="000000"/>
                </a:solidFill>
                <a:latin typeface="Calibri"/>
                <a:cs typeface="Calibri"/>
                <a:sym typeface="Symbol" pitchFamily="18" charset="2"/>
              </a:rPr>
              <a:t>*	Q-learning</a:t>
            </a:r>
          </a:p>
          <a:p>
            <a:endParaRPr lang="en-US" kern="0" dirty="0">
              <a:solidFill>
                <a:srgbClr val="000000"/>
              </a:solidFill>
              <a:latin typeface="Calibri"/>
              <a:cs typeface="Calibri"/>
              <a:sym typeface="Symbol" pitchFamily="18" charset="2"/>
            </a:endParaRPr>
          </a:p>
          <a:p>
            <a:r>
              <a:rPr lang="en-US" sz="2000" kern="0" dirty="0">
                <a:solidFill>
                  <a:srgbClr val="000000"/>
                </a:solidFill>
                <a:latin typeface="Calibri"/>
                <a:cs typeface="Calibri"/>
                <a:sym typeface="Symbol" pitchFamily="18" charset="2"/>
              </a:rPr>
              <a:t>Evaluate a fixed policy 	TD/Value Learning</a:t>
            </a:r>
          </a:p>
          <a:p>
            <a:endParaRPr lang="en-US" sz="2000" kern="0" dirty="0">
              <a:solidFill>
                <a:srgbClr val="000000"/>
              </a:solidFill>
              <a:latin typeface="Calibri"/>
              <a:cs typeface="Calibri"/>
              <a:sym typeface="Symbol" pitchFamily="18" charset="2"/>
            </a:endParaRPr>
          </a:p>
          <a:p>
            <a:endParaRPr lang="en-US" sz="2000" kern="0" dirty="0">
              <a:solidFill>
                <a:srgbClr val="000000"/>
              </a:solidFill>
              <a:latin typeface="Calibri"/>
              <a:cs typeface="Calibri"/>
              <a:sym typeface="Symbol" pitchFamily="18" charset="2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Exploration vs. Exploitation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90700" y="914400"/>
            <a:ext cx="8572500" cy="5715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Explore?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idx="1"/>
          </p:nvPr>
        </p:nvSpPr>
        <p:spPr>
          <a:xfrm>
            <a:off x="503208" y="1182469"/>
            <a:ext cx="8001000" cy="50292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3200" dirty="0"/>
              <a:t>Several schemes for forcing exploration</a:t>
            </a:r>
          </a:p>
          <a:p>
            <a:pPr lvl="1">
              <a:lnSpc>
                <a:spcPct val="90000"/>
              </a:lnSpc>
            </a:pPr>
            <a:r>
              <a:rPr lang="en-US" sz="2800" dirty="0"/>
              <a:t>Simplest: random actions (</a:t>
            </a:r>
            <a:r>
              <a:rPr lang="en-US" sz="2800" dirty="0">
                <a:sym typeface="Symbol" pitchFamily="18" charset="2"/>
              </a:rPr>
              <a:t>-greedy)</a:t>
            </a:r>
            <a:endParaRPr lang="en-US" sz="2800" dirty="0"/>
          </a:p>
          <a:p>
            <a:pPr lvl="2">
              <a:lnSpc>
                <a:spcPct val="90000"/>
              </a:lnSpc>
            </a:pPr>
            <a:r>
              <a:rPr lang="en-US" sz="2800" dirty="0"/>
              <a:t>Every time step, flip a coin</a:t>
            </a:r>
          </a:p>
          <a:p>
            <a:pPr lvl="2">
              <a:lnSpc>
                <a:spcPct val="90000"/>
              </a:lnSpc>
            </a:pPr>
            <a:r>
              <a:rPr lang="en-US" sz="2800" dirty="0"/>
              <a:t>With (small) probability </a:t>
            </a:r>
            <a:r>
              <a:rPr lang="en-US" sz="2800" dirty="0">
                <a:sym typeface="Symbol" pitchFamily="18" charset="2"/>
              </a:rPr>
              <a:t>, act randomly</a:t>
            </a:r>
          </a:p>
          <a:p>
            <a:pPr lvl="2">
              <a:lnSpc>
                <a:spcPct val="90000"/>
              </a:lnSpc>
            </a:pPr>
            <a:r>
              <a:rPr lang="en-US" sz="2800" dirty="0"/>
              <a:t>With (large) probability 1-</a:t>
            </a:r>
            <a:r>
              <a:rPr lang="en-US" sz="2800" dirty="0">
                <a:sym typeface="Symbol" pitchFamily="18" charset="2"/>
              </a:rPr>
              <a:t>, act on current policy</a:t>
            </a:r>
          </a:p>
          <a:p>
            <a:pPr lvl="2">
              <a:lnSpc>
                <a:spcPct val="90000"/>
              </a:lnSpc>
            </a:pPr>
            <a:endParaRPr lang="en-US" sz="2400" dirty="0">
              <a:sym typeface="Symbol" pitchFamily="18" charset="2"/>
            </a:endParaRPr>
          </a:p>
          <a:p>
            <a:pPr lvl="1">
              <a:lnSpc>
                <a:spcPct val="90000"/>
              </a:lnSpc>
            </a:pPr>
            <a:r>
              <a:rPr lang="en-US" sz="2800" dirty="0">
                <a:sym typeface="Symbol" pitchFamily="18" charset="2"/>
              </a:rPr>
              <a:t>Problems with random actions?</a:t>
            </a:r>
          </a:p>
          <a:p>
            <a:pPr lvl="2">
              <a:lnSpc>
                <a:spcPct val="90000"/>
              </a:lnSpc>
            </a:pPr>
            <a:r>
              <a:rPr lang="en-US" sz="2800" dirty="0">
                <a:sym typeface="Symbol" pitchFamily="18" charset="2"/>
              </a:rPr>
              <a:t>You do eventually explore the space, but keep thrashing around once learning is done</a:t>
            </a:r>
          </a:p>
          <a:p>
            <a:pPr lvl="2">
              <a:lnSpc>
                <a:spcPct val="90000"/>
              </a:lnSpc>
            </a:pPr>
            <a:r>
              <a:rPr lang="en-US" sz="2800" dirty="0">
                <a:sym typeface="Symbol" pitchFamily="18" charset="2"/>
              </a:rPr>
              <a:t>One solution: lower  over time</a:t>
            </a:r>
          </a:p>
          <a:p>
            <a:pPr lvl="2">
              <a:lnSpc>
                <a:spcPct val="90000"/>
              </a:lnSpc>
            </a:pPr>
            <a:r>
              <a:rPr lang="en-US" sz="2800" dirty="0">
                <a:sym typeface="Symbol" pitchFamily="18" charset="2"/>
              </a:rPr>
              <a:t>Another solution: exploration functions</a:t>
            </a:r>
          </a:p>
          <a:p>
            <a:pPr>
              <a:lnSpc>
                <a:spcPct val="90000"/>
              </a:lnSpc>
            </a:pPr>
            <a:endParaRPr lang="en-US" sz="3200" dirty="0">
              <a:sym typeface="Symbol" pitchFamily="18" charset="2"/>
            </a:endParaRPr>
          </a:p>
        </p:txBody>
      </p:sp>
      <p:pic>
        <p:nvPicPr>
          <p:cNvPr id="17409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84391" y="1600200"/>
            <a:ext cx="3348017" cy="4267200"/>
          </a:xfrm>
          <a:prstGeom prst="rect">
            <a:avLst/>
          </a:prstGeom>
          <a:noFill/>
        </p:spPr>
      </p:pic>
      <p:sp>
        <p:nvSpPr>
          <p:cNvPr id="5" name="Text Box 28"/>
          <p:cNvSpPr txBox="1">
            <a:spLocks noChangeArrowheads="1"/>
          </p:cNvSpPr>
          <p:nvPr/>
        </p:nvSpPr>
        <p:spPr bwMode="auto">
          <a:xfrm>
            <a:off x="5867400" y="6211669"/>
            <a:ext cx="63246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dirty="0">
                <a:solidFill>
                  <a:srgbClr val="CC0000"/>
                </a:solidFill>
                <a:latin typeface="Calibri" pitchFamily="34" charset="0"/>
              </a:rPr>
              <a:t>[Demo: Q-learning – manual exploration – bridge grid (L11D2)] [Demo: Q-learning – epsilon-greedy -- crawler (L11D3)]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Demo Q-learning – Manual Exploration – Bridge Grid </a:t>
            </a:r>
          </a:p>
        </p:txBody>
      </p:sp>
    </p:spTree>
    <p:extLst>
      <p:ext uri="{BB962C8B-B14F-4D97-AF65-F5344CB8AC3E}">
        <p14:creationId xmlns:p14="http://schemas.microsoft.com/office/powerpoint/2010/main" val="8885701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Demo Q-learning – Epsilon-Greedy – Crawler </a:t>
            </a:r>
          </a:p>
        </p:txBody>
      </p:sp>
    </p:spTree>
    <p:extLst>
      <p:ext uri="{BB962C8B-B14F-4D97-AF65-F5344CB8AC3E}">
        <p14:creationId xmlns:p14="http://schemas.microsoft.com/office/powerpoint/2010/main" val="36880324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Exploration Functions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1219200"/>
            <a:ext cx="11506200" cy="4729164"/>
          </a:xfrm>
        </p:spPr>
        <p:txBody>
          <a:bodyPr/>
          <a:lstStyle/>
          <a:p>
            <a:r>
              <a:rPr lang="en-US" sz="2800" dirty="0"/>
              <a:t>When to explore?</a:t>
            </a:r>
          </a:p>
          <a:p>
            <a:pPr lvl="1"/>
            <a:r>
              <a:rPr lang="en-US" sz="2400" dirty="0"/>
              <a:t>Random actions: explore a fixed amount</a:t>
            </a:r>
          </a:p>
          <a:p>
            <a:pPr lvl="1"/>
            <a:r>
              <a:rPr lang="en-US" sz="2400" dirty="0"/>
              <a:t>Better idea: explore areas whose badness is not</a:t>
            </a:r>
          </a:p>
          <a:p>
            <a:pPr lvl="1">
              <a:spcBef>
                <a:spcPts val="76"/>
              </a:spcBef>
              <a:buNone/>
            </a:pPr>
            <a:r>
              <a:rPr lang="en-US" sz="2400" dirty="0"/>
              <a:t>	(yet) established, eventually stop exploring</a:t>
            </a:r>
          </a:p>
          <a:p>
            <a:pPr lvl="4"/>
            <a:endParaRPr lang="en-US" sz="1600" dirty="0"/>
          </a:p>
          <a:p>
            <a:r>
              <a:rPr lang="en-US" sz="2800" dirty="0"/>
              <a:t>Exploration function</a:t>
            </a:r>
          </a:p>
          <a:p>
            <a:pPr lvl="1"/>
            <a:r>
              <a:rPr lang="en-US" sz="2400" dirty="0"/>
              <a:t>Takes a value estimate u and a visit count n, and</a:t>
            </a:r>
          </a:p>
          <a:p>
            <a:pPr lvl="1">
              <a:spcBef>
                <a:spcPts val="76"/>
              </a:spcBef>
              <a:buNone/>
            </a:pPr>
            <a:r>
              <a:rPr lang="en-US" sz="2400" dirty="0"/>
              <a:t>	returns an optimistic utility, e.g.</a:t>
            </a:r>
          </a:p>
          <a:p>
            <a:pPr lvl="1">
              <a:buNone/>
            </a:pPr>
            <a:endParaRPr lang="en-US" sz="2400" dirty="0"/>
          </a:p>
          <a:p>
            <a:pPr lvl="1"/>
            <a:endParaRPr lang="en-US" dirty="0"/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pPr lvl="1"/>
            <a:r>
              <a:rPr lang="en-US" sz="2400" dirty="0"/>
              <a:t>Note: this propagates the “bonus” back to states that lead to unknown states as well!</a:t>
            </a:r>
          </a:p>
          <a:p>
            <a:pPr lvl="1">
              <a:buNone/>
            </a:pPr>
            <a:r>
              <a:rPr lang="en-US" sz="2400" dirty="0"/>
              <a:t>				</a:t>
            </a:r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341512" y="1219564"/>
            <a:ext cx="4621888" cy="3352072"/>
          </a:xfrm>
          <a:prstGeom prst="rect">
            <a:avLst/>
          </a:prstGeom>
          <a:noFill/>
        </p:spPr>
      </p:pic>
      <p:pic>
        <p:nvPicPr>
          <p:cNvPr id="15" name="Picture 14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/>
          <a:stretch>
            <a:fillRect/>
          </a:stretch>
        </p:blipFill>
        <p:spPr bwMode="auto">
          <a:xfrm>
            <a:off x="5190978" y="4261336"/>
            <a:ext cx="2495069" cy="304596"/>
          </a:xfrm>
          <a:prstGeom prst="rect">
            <a:avLst/>
          </a:prstGeom>
          <a:noFill/>
          <a:ln/>
          <a:effectLst/>
        </p:spPr>
      </p:pic>
      <p:pic>
        <p:nvPicPr>
          <p:cNvPr id="9" name="Picture 8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/>
          <a:stretch>
            <a:fillRect/>
          </a:stretch>
        </p:blipFill>
        <p:spPr bwMode="auto">
          <a:xfrm>
            <a:off x="4175618" y="5422668"/>
            <a:ext cx="6339982" cy="444732"/>
          </a:xfrm>
          <a:prstGeom prst="rect">
            <a:avLst/>
          </a:prstGeom>
          <a:noFill/>
          <a:ln/>
          <a:effectLst/>
        </p:spPr>
      </p:pic>
      <p:sp>
        <p:nvSpPr>
          <p:cNvPr id="11" name="TextBox 10"/>
          <p:cNvSpPr txBox="1"/>
          <p:nvPr/>
        </p:nvSpPr>
        <p:spPr>
          <a:xfrm>
            <a:off x="1447800" y="5348056"/>
            <a:ext cx="304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Modified Q-Update:</a:t>
            </a:r>
          </a:p>
        </p:txBody>
      </p:sp>
      <p:pic>
        <p:nvPicPr>
          <p:cNvPr id="16" name="Picture 15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/>
          <a:stretch>
            <a:fillRect/>
          </a:stretch>
        </p:blipFill>
        <p:spPr bwMode="auto">
          <a:xfrm>
            <a:off x="4171950" y="4813068"/>
            <a:ext cx="4771074" cy="444715"/>
          </a:xfrm>
          <a:prstGeom prst="rect">
            <a:avLst/>
          </a:prstGeom>
          <a:noFill/>
          <a:ln/>
          <a:effectLst/>
        </p:spPr>
      </p:pic>
      <p:sp>
        <p:nvSpPr>
          <p:cNvPr id="14" name="TextBox 13"/>
          <p:cNvSpPr txBox="1"/>
          <p:nvPr/>
        </p:nvSpPr>
        <p:spPr>
          <a:xfrm>
            <a:off x="1447800" y="4738456"/>
            <a:ext cx="304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Regular Q-Update:</a:t>
            </a:r>
          </a:p>
        </p:txBody>
      </p:sp>
      <p:sp>
        <p:nvSpPr>
          <p:cNvPr id="13" name="Text Box 28"/>
          <p:cNvSpPr txBox="1">
            <a:spLocks noChangeArrowheads="1"/>
          </p:cNvSpPr>
          <p:nvPr/>
        </p:nvSpPr>
        <p:spPr bwMode="auto">
          <a:xfrm>
            <a:off x="4876800" y="6488668"/>
            <a:ext cx="73152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dirty="0">
                <a:solidFill>
                  <a:srgbClr val="CC0000"/>
                </a:solidFill>
                <a:latin typeface="Calibri" pitchFamily="34" charset="0"/>
              </a:rPr>
              <a:t>[Demo: exploration – Q-learning – crawler – exploration function (L11D4)]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2098" y="1113178"/>
            <a:ext cx="11242737" cy="5495689"/>
          </a:xfrm>
        </p:spPr>
        <p:txBody>
          <a:bodyPr/>
          <a:lstStyle/>
          <a:p>
            <a:r>
              <a:rPr lang="en-US" dirty="0"/>
              <a:t>Assignments: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HW8 </a:t>
            </a:r>
          </a:p>
          <a:p>
            <a:pPr marL="917575" lvl="2" indent="-457200"/>
            <a:r>
              <a:rPr lang="en-US" sz="2800" dirty="0"/>
              <a:t>Due Tue 3/26, 10 pm</a:t>
            </a:r>
            <a:endParaRPr lang="en-US" sz="3600" dirty="0"/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P4</a:t>
            </a:r>
          </a:p>
          <a:p>
            <a:pPr marL="917575" lvl="2" indent="-457200"/>
            <a:r>
              <a:rPr lang="en-US" sz="2800" dirty="0"/>
              <a:t>Due Thu 3/28, 10 pm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HW9 (written)</a:t>
            </a:r>
          </a:p>
          <a:p>
            <a:pPr marL="917575" lvl="2" indent="-457200"/>
            <a:r>
              <a:rPr lang="en-US" sz="2800" dirty="0"/>
              <a:t>Plan: Out tomorrow, due Tue 4/2</a:t>
            </a:r>
          </a:p>
          <a:p>
            <a:pPr marL="917575" lvl="2" indent="-457200"/>
            <a:endParaRPr lang="en-US" sz="2800" dirty="0"/>
          </a:p>
          <a:p>
            <a:pPr marL="917575" lvl="2" indent="-457200"/>
            <a:endParaRPr lang="en-US" sz="28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04127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Demo Q-learning – Exploration Function – Crawler </a:t>
            </a:r>
          </a:p>
        </p:txBody>
      </p:sp>
    </p:spTree>
    <p:extLst>
      <p:ext uri="{BB962C8B-B14F-4D97-AF65-F5344CB8AC3E}">
        <p14:creationId xmlns:p14="http://schemas.microsoft.com/office/powerpoint/2010/main" val="21068721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30271" y="843951"/>
            <a:ext cx="6889574" cy="457200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366836"/>
            <a:ext cx="5557328" cy="4729164"/>
          </a:xfrm>
        </p:spPr>
        <p:txBody>
          <a:bodyPr/>
          <a:lstStyle/>
          <a:p>
            <a:r>
              <a:rPr lang="en-US" sz="2400" dirty="0"/>
              <a:t>Even if you learn the optimal policy, you still make mistakes along the way!</a:t>
            </a:r>
          </a:p>
          <a:p>
            <a:r>
              <a:rPr lang="en-US" sz="2400" dirty="0">
                <a:solidFill>
                  <a:srgbClr val="C00000"/>
                </a:solidFill>
              </a:rPr>
              <a:t>Regret</a:t>
            </a:r>
            <a:r>
              <a:rPr lang="en-US" sz="2400" dirty="0"/>
              <a:t> is a measure of your total mistake cost: the difference between your (expected) rewards, including youthful </a:t>
            </a:r>
            <a:r>
              <a:rPr lang="en-US" sz="2400" dirty="0" err="1"/>
              <a:t>suboptimality</a:t>
            </a:r>
            <a:r>
              <a:rPr lang="en-US" sz="2400" dirty="0"/>
              <a:t>, and optimal (expected) rewards</a:t>
            </a:r>
          </a:p>
          <a:p>
            <a:r>
              <a:rPr lang="en-US" sz="2400" dirty="0"/>
              <a:t>Minimizing regret goes beyond learning to be optimal – it requires optimally learning to be optimal</a:t>
            </a:r>
          </a:p>
          <a:p>
            <a:r>
              <a:rPr lang="en-US" sz="2400" dirty="0"/>
              <a:t>Example: random exploration and exploration functions both end up optimal, but random exploration has higher regret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Approximate Q-Learning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05200" y="1295401"/>
            <a:ext cx="5105400" cy="494196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Generalizing Across States</a:t>
            </a:r>
          </a:p>
        </p:txBody>
      </p:sp>
      <p:sp>
        <p:nvSpPr>
          <p:cNvPr id="1799171" name="Rectangle 3"/>
          <p:cNvSpPr>
            <a:spLocks noGrp="1" noChangeArrowheads="1"/>
          </p:cNvSpPr>
          <p:nvPr>
            <p:ph idx="1"/>
          </p:nvPr>
        </p:nvSpPr>
        <p:spPr>
          <a:xfrm>
            <a:off x="406400" y="1397001"/>
            <a:ext cx="6985000" cy="4729164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400" dirty="0"/>
              <a:t>Basic Q-Learning keeps a table of all q-values</a:t>
            </a:r>
          </a:p>
          <a:p>
            <a:pPr lvl="2">
              <a:lnSpc>
                <a:spcPct val="90000"/>
              </a:lnSpc>
            </a:pPr>
            <a:endParaRPr lang="en-US" sz="1800" dirty="0"/>
          </a:p>
          <a:p>
            <a:pPr>
              <a:lnSpc>
                <a:spcPct val="90000"/>
              </a:lnSpc>
            </a:pPr>
            <a:r>
              <a:rPr lang="en-US" sz="2400" dirty="0"/>
              <a:t>In realistic situations, we cannot possibly learn about every single state!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Too many states to visit them all in training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Too many states to hold the q-tables in memory</a:t>
            </a:r>
          </a:p>
          <a:p>
            <a:pPr lvl="2">
              <a:lnSpc>
                <a:spcPct val="90000"/>
              </a:lnSpc>
            </a:pPr>
            <a:endParaRPr lang="en-US" sz="1800" dirty="0"/>
          </a:p>
          <a:p>
            <a:pPr>
              <a:lnSpc>
                <a:spcPct val="90000"/>
              </a:lnSpc>
            </a:pPr>
            <a:r>
              <a:rPr lang="en-US" sz="2400" dirty="0"/>
              <a:t>Instead, we want to generalize: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Learn about some small number of training states from experience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Generalize that experience to new, similar situations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This is a fundamental idea in machine learning, and we’ll see it over and over again</a:t>
            </a:r>
          </a:p>
          <a:p>
            <a:pPr lvl="1">
              <a:lnSpc>
                <a:spcPct val="90000"/>
              </a:lnSpc>
            </a:pPr>
            <a:endParaRPr lang="en-US" sz="2000" dirty="0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315200" y="3657918"/>
            <a:ext cx="4677116" cy="2914014"/>
          </a:xfrm>
          <a:prstGeom prst="rect">
            <a:avLst/>
          </a:prstGeom>
          <a:noFill/>
        </p:spPr>
      </p:pic>
      <p:pic>
        <p:nvPicPr>
          <p:cNvPr id="20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162192" y="1320003"/>
            <a:ext cx="2971800" cy="2108756"/>
          </a:xfrm>
          <a:prstGeom prst="rect">
            <a:avLst/>
          </a:prstGeom>
          <a:noFill/>
        </p:spPr>
      </p:pic>
      <p:sp>
        <p:nvSpPr>
          <p:cNvPr id="6" name="Text Box 28"/>
          <p:cNvSpPr txBox="1">
            <a:spLocks noChangeArrowheads="1"/>
          </p:cNvSpPr>
          <p:nvPr/>
        </p:nvSpPr>
        <p:spPr bwMode="auto">
          <a:xfrm>
            <a:off x="10134600" y="6550223"/>
            <a:ext cx="20574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1600" dirty="0">
                <a:solidFill>
                  <a:srgbClr val="CC0000"/>
                </a:solidFill>
                <a:latin typeface="Calibri" pitchFamily="34" charset="0"/>
              </a:rPr>
              <a:t>[demo – RL </a:t>
            </a:r>
            <a:r>
              <a:rPr lang="en-US" sz="1600" dirty="0" err="1">
                <a:solidFill>
                  <a:srgbClr val="CC0000"/>
                </a:solidFill>
                <a:latin typeface="Calibri" pitchFamily="34" charset="0"/>
              </a:rPr>
              <a:t>pacman</a:t>
            </a:r>
            <a:r>
              <a:rPr lang="en-US" sz="1600" dirty="0">
                <a:solidFill>
                  <a:srgbClr val="CC0000"/>
                </a:solidFill>
                <a:latin typeface="Calibri" pitchFamily="34" charset="0"/>
              </a:rPr>
              <a:t>]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9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9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91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91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91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91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917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Example: Pacman</a:t>
            </a:r>
          </a:p>
        </p:txBody>
      </p:sp>
      <p:grpSp>
        <p:nvGrpSpPr>
          <p:cNvPr id="14340" name="Group 4"/>
          <p:cNvGrpSpPr>
            <a:grpSpLocks/>
          </p:cNvGrpSpPr>
          <p:nvPr/>
        </p:nvGrpSpPr>
        <p:grpSpPr bwMode="auto">
          <a:xfrm>
            <a:off x="914400" y="2971800"/>
            <a:ext cx="2895600" cy="2835275"/>
            <a:chOff x="3408" y="912"/>
            <a:chExt cx="1584" cy="1551"/>
          </a:xfrm>
        </p:grpSpPr>
        <p:grpSp>
          <p:nvGrpSpPr>
            <p:cNvPr id="14358" name="Group 5"/>
            <p:cNvGrpSpPr>
              <a:grpSpLocks/>
            </p:cNvGrpSpPr>
            <p:nvPr/>
          </p:nvGrpSpPr>
          <p:grpSpPr bwMode="auto">
            <a:xfrm>
              <a:off x="3408" y="912"/>
              <a:ext cx="1584" cy="1551"/>
              <a:chOff x="3360" y="1008"/>
              <a:chExt cx="1584" cy="1551"/>
            </a:xfrm>
          </p:grpSpPr>
          <p:pic>
            <p:nvPicPr>
              <p:cNvPr id="14362" name="Picture 6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r="73026"/>
              <a:stretch>
                <a:fillRect/>
              </a:stretch>
            </p:blipFill>
            <p:spPr bwMode="auto">
              <a:xfrm>
                <a:off x="3360" y="1008"/>
                <a:ext cx="768" cy="155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4363" name="Picture 7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l="72498" r="-1158"/>
              <a:stretch>
                <a:fillRect/>
              </a:stretch>
            </p:blipFill>
            <p:spPr bwMode="auto">
              <a:xfrm>
                <a:off x="4128" y="1008"/>
                <a:ext cx="816" cy="155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pic>
          <p:nvPicPr>
            <p:cNvPr id="14359" name="Picture 8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480" y="1872"/>
              <a:ext cx="216" cy="1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360" name="Picture 9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792" y="2160"/>
              <a:ext cx="197" cy="1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361" name="Picture 10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3504" y="2160"/>
              <a:ext cx="216" cy="1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4" name="Group 11"/>
          <p:cNvGrpSpPr>
            <a:grpSpLocks/>
          </p:cNvGrpSpPr>
          <p:nvPr/>
        </p:nvGrpSpPr>
        <p:grpSpPr bwMode="auto">
          <a:xfrm>
            <a:off x="4648200" y="2971800"/>
            <a:ext cx="2895600" cy="2835275"/>
            <a:chOff x="3456" y="2592"/>
            <a:chExt cx="1584" cy="1551"/>
          </a:xfrm>
        </p:grpSpPr>
        <p:grpSp>
          <p:nvGrpSpPr>
            <p:cNvPr id="14352" name="Group 12"/>
            <p:cNvGrpSpPr>
              <a:grpSpLocks/>
            </p:cNvGrpSpPr>
            <p:nvPr/>
          </p:nvGrpSpPr>
          <p:grpSpPr bwMode="auto">
            <a:xfrm>
              <a:off x="3456" y="2592"/>
              <a:ext cx="1584" cy="1551"/>
              <a:chOff x="3360" y="1008"/>
              <a:chExt cx="1584" cy="1551"/>
            </a:xfrm>
          </p:grpSpPr>
          <p:pic>
            <p:nvPicPr>
              <p:cNvPr id="14356" name="Picture 13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r="73026"/>
              <a:stretch>
                <a:fillRect/>
              </a:stretch>
            </p:blipFill>
            <p:spPr bwMode="auto">
              <a:xfrm>
                <a:off x="3360" y="1008"/>
                <a:ext cx="768" cy="155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4357" name="Picture 14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l="72498" r="-1158"/>
              <a:stretch>
                <a:fillRect/>
              </a:stretch>
            </p:blipFill>
            <p:spPr bwMode="auto">
              <a:xfrm>
                <a:off x="4128" y="1008"/>
                <a:ext cx="816" cy="155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pic>
          <p:nvPicPr>
            <p:cNvPr id="14353" name="Picture 15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272" y="2832"/>
              <a:ext cx="216" cy="1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354" name="Picture 16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704" y="2976"/>
              <a:ext cx="197" cy="1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355" name="Picture 17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4704" y="2688"/>
              <a:ext cx="216" cy="1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6" name="Group 18"/>
          <p:cNvGrpSpPr>
            <a:grpSpLocks/>
          </p:cNvGrpSpPr>
          <p:nvPr/>
        </p:nvGrpSpPr>
        <p:grpSpPr bwMode="auto">
          <a:xfrm>
            <a:off x="8458200" y="2971800"/>
            <a:ext cx="2895600" cy="2835275"/>
            <a:chOff x="3744" y="3190"/>
            <a:chExt cx="1056" cy="1034"/>
          </a:xfrm>
        </p:grpSpPr>
        <p:grpSp>
          <p:nvGrpSpPr>
            <p:cNvPr id="14345" name="Group 19"/>
            <p:cNvGrpSpPr>
              <a:grpSpLocks/>
            </p:cNvGrpSpPr>
            <p:nvPr/>
          </p:nvGrpSpPr>
          <p:grpSpPr bwMode="auto">
            <a:xfrm>
              <a:off x="3744" y="3190"/>
              <a:ext cx="1056" cy="1034"/>
              <a:chOff x="3360" y="1008"/>
              <a:chExt cx="1584" cy="1551"/>
            </a:xfrm>
          </p:grpSpPr>
          <p:pic>
            <p:nvPicPr>
              <p:cNvPr id="14350" name="Picture 20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r="73026"/>
              <a:stretch>
                <a:fillRect/>
              </a:stretch>
            </p:blipFill>
            <p:spPr bwMode="auto">
              <a:xfrm>
                <a:off x="3360" y="1008"/>
                <a:ext cx="768" cy="155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4351" name="Picture 21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l="72498" r="-1158"/>
              <a:stretch>
                <a:fillRect/>
              </a:stretch>
            </p:blipFill>
            <p:spPr bwMode="auto">
              <a:xfrm>
                <a:off x="4128" y="1008"/>
                <a:ext cx="816" cy="155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pic>
          <p:nvPicPr>
            <p:cNvPr id="14346" name="Picture 2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792" y="3830"/>
              <a:ext cx="144" cy="1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347" name="Picture 2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000" y="4022"/>
              <a:ext cx="131" cy="1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348" name="Picture 24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3808" y="4022"/>
              <a:ext cx="144" cy="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4349" name="Rectangle 25"/>
            <p:cNvSpPr>
              <a:spLocks noChangeArrowheads="1"/>
            </p:cNvSpPr>
            <p:nvPr/>
          </p:nvSpPr>
          <p:spPr bwMode="auto">
            <a:xfrm>
              <a:off x="4512" y="3264"/>
              <a:ext cx="96" cy="9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4344" name="Text Box 28"/>
          <p:cNvSpPr txBox="1">
            <a:spLocks noChangeArrowheads="1"/>
          </p:cNvSpPr>
          <p:nvPr/>
        </p:nvSpPr>
        <p:spPr bwMode="auto">
          <a:xfrm>
            <a:off x="5105400" y="6096000"/>
            <a:ext cx="7086600" cy="8079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>
              <a:lnSpc>
                <a:spcPct val="50000"/>
              </a:lnSpc>
              <a:spcBef>
                <a:spcPct val="50000"/>
              </a:spcBef>
            </a:pPr>
            <a:r>
              <a:rPr lang="en-US" dirty="0">
                <a:solidFill>
                  <a:srgbClr val="CC0000"/>
                </a:solidFill>
                <a:latin typeface="Calibri" pitchFamily="34" charset="0"/>
              </a:rPr>
              <a:t>[Demo: Q-learning – </a:t>
            </a:r>
            <a:r>
              <a:rPr lang="en-US" dirty="0" err="1">
                <a:solidFill>
                  <a:srgbClr val="CC0000"/>
                </a:solidFill>
                <a:latin typeface="Calibri" pitchFamily="34" charset="0"/>
              </a:rPr>
              <a:t>pacman</a:t>
            </a:r>
            <a:r>
              <a:rPr lang="en-US" dirty="0">
                <a:solidFill>
                  <a:srgbClr val="CC0000"/>
                </a:solidFill>
                <a:latin typeface="Calibri" pitchFamily="34" charset="0"/>
              </a:rPr>
              <a:t> – tiny – watch all (L11D5)]</a:t>
            </a:r>
          </a:p>
          <a:p>
            <a:pPr algn="r">
              <a:lnSpc>
                <a:spcPct val="50000"/>
              </a:lnSpc>
              <a:spcBef>
                <a:spcPct val="50000"/>
              </a:spcBef>
            </a:pPr>
            <a:r>
              <a:rPr lang="en-US" dirty="0">
                <a:solidFill>
                  <a:srgbClr val="CC0000"/>
                </a:solidFill>
                <a:latin typeface="Calibri" pitchFamily="34" charset="0"/>
              </a:rPr>
              <a:t>[Demo: Q-learning – </a:t>
            </a:r>
            <a:r>
              <a:rPr lang="en-US" dirty="0" err="1">
                <a:solidFill>
                  <a:srgbClr val="CC0000"/>
                </a:solidFill>
                <a:latin typeface="Calibri" pitchFamily="34" charset="0"/>
              </a:rPr>
              <a:t>pacman</a:t>
            </a:r>
            <a:r>
              <a:rPr lang="en-US" dirty="0">
                <a:solidFill>
                  <a:srgbClr val="CC0000"/>
                </a:solidFill>
                <a:latin typeface="Calibri" pitchFamily="34" charset="0"/>
              </a:rPr>
              <a:t> – tiny – silent train (L11D6)] </a:t>
            </a:r>
          </a:p>
          <a:p>
            <a:pPr algn="r">
              <a:lnSpc>
                <a:spcPct val="50000"/>
              </a:lnSpc>
              <a:spcBef>
                <a:spcPct val="50000"/>
              </a:spcBef>
            </a:pPr>
            <a:r>
              <a:rPr lang="en-US" dirty="0">
                <a:solidFill>
                  <a:srgbClr val="CC0000"/>
                </a:solidFill>
                <a:latin typeface="Calibri" pitchFamily="34" charset="0"/>
              </a:rPr>
              <a:t>[Demo: Q-learning – </a:t>
            </a:r>
            <a:r>
              <a:rPr lang="en-US" dirty="0" err="1">
                <a:solidFill>
                  <a:srgbClr val="CC0000"/>
                </a:solidFill>
                <a:latin typeface="Calibri" pitchFamily="34" charset="0"/>
              </a:rPr>
              <a:t>pacman</a:t>
            </a:r>
            <a:r>
              <a:rPr lang="en-US" dirty="0">
                <a:solidFill>
                  <a:srgbClr val="CC0000"/>
                </a:solidFill>
                <a:latin typeface="Calibri" pitchFamily="34" charset="0"/>
              </a:rPr>
              <a:t> – tricky – watch all (L11D7)]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838200" y="1524000"/>
            <a:ext cx="2819400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400" dirty="0">
                <a:latin typeface="Calibri" pitchFamily="34" charset="0"/>
              </a:rPr>
              <a:t>Let’s say we discover through experience that this state is bad: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648200" y="1524000"/>
            <a:ext cx="2819400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400" dirty="0">
                <a:latin typeface="Calibri" pitchFamily="34" charset="0"/>
              </a:rPr>
              <a:t>In naïve q-learning, we know nothing about this state: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8458200" y="1524000"/>
            <a:ext cx="2819400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400" dirty="0">
                <a:latin typeface="Calibri" pitchFamily="34" charset="0"/>
              </a:rPr>
              <a:t>Or even this one!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Demo Q-Learning Pacman – Tiny – Watch All</a:t>
            </a:r>
          </a:p>
        </p:txBody>
      </p:sp>
    </p:spTree>
    <p:extLst>
      <p:ext uri="{BB962C8B-B14F-4D97-AF65-F5344CB8AC3E}">
        <p14:creationId xmlns:p14="http://schemas.microsoft.com/office/powerpoint/2010/main" val="39425514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Demo Q-Learning Pacman – Tiny – Silent Train</a:t>
            </a:r>
          </a:p>
        </p:txBody>
      </p:sp>
    </p:spTree>
    <p:extLst>
      <p:ext uri="{BB962C8B-B14F-4D97-AF65-F5344CB8AC3E}">
        <p14:creationId xmlns:p14="http://schemas.microsoft.com/office/powerpoint/2010/main" val="19652002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Demo Q-Learning Pacman – Tricky – Watch All</a:t>
            </a:r>
          </a:p>
        </p:txBody>
      </p:sp>
    </p:spTree>
    <p:extLst>
      <p:ext uri="{BB962C8B-B14F-4D97-AF65-F5344CB8AC3E}">
        <p14:creationId xmlns:p14="http://schemas.microsoft.com/office/powerpoint/2010/main" val="30913027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Feature-Based Representations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idx="1"/>
          </p:nvPr>
        </p:nvSpPr>
        <p:spPr>
          <a:xfrm>
            <a:off x="532823" y="1166018"/>
            <a:ext cx="6858000" cy="4525963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dirty="0"/>
              <a:t>Solution: describe a state using a vector of features (properties)</a:t>
            </a:r>
          </a:p>
          <a:p>
            <a:pPr lvl="1">
              <a:lnSpc>
                <a:spcPct val="80000"/>
              </a:lnSpc>
            </a:pPr>
            <a:r>
              <a:rPr lang="en-US" dirty="0"/>
              <a:t>Features are functions from states to real numbers (often 0/1) that capture important properties of the state</a:t>
            </a:r>
          </a:p>
          <a:p>
            <a:pPr lvl="1">
              <a:lnSpc>
                <a:spcPct val="80000"/>
              </a:lnSpc>
            </a:pPr>
            <a:r>
              <a:rPr lang="en-US" dirty="0"/>
              <a:t>Example features:</a:t>
            </a:r>
          </a:p>
          <a:p>
            <a:pPr lvl="2">
              <a:lnSpc>
                <a:spcPct val="80000"/>
              </a:lnSpc>
            </a:pPr>
            <a:r>
              <a:rPr lang="en-US" sz="2400" dirty="0"/>
              <a:t>Distance to closest ghost</a:t>
            </a:r>
          </a:p>
          <a:p>
            <a:pPr lvl="2">
              <a:lnSpc>
                <a:spcPct val="80000"/>
              </a:lnSpc>
            </a:pPr>
            <a:r>
              <a:rPr lang="en-US" sz="2400" dirty="0"/>
              <a:t>Distance to closest dot</a:t>
            </a:r>
          </a:p>
          <a:p>
            <a:pPr lvl="2">
              <a:lnSpc>
                <a:spcPct val="80000"/>
              </a:lnSpc>
            </a:pPr>
            <a:r>
              <a:rPr lang="en-US" sz="2400" dirty="0"/>
              <a:t>Number of ghosts</a:t>
            </a:r>
          </a:p>
          <a:p>
            <a:pPr lvl="2">
              <a:lnSpc>
                <a:spcPct val="80000"/>
              </a:lnSpc>
            </a:pPr>
            <a:r>
              <a:rPr lang="en-US" sz="2400" dirty="0"/>
              <a:t>1 / (dist to dot)</a:t>
            </a:r>
            <a:r>
              <a:rPr lang="en-US" sz="2400" baseline="30000" dirty="0"/>
              <a:t>2</a:t>
            </a:r>
          </a:p>
          <a:p>
            <a:pPr lvl="2">
              <a:lnSpc>
                <a:spcPct val="80000"/>
              </a:lnSpc>
            </a:pPr>
            <a:r>
              <a:rPr lang="en-US" sz="2400" dirty="0"/>
              <a:t>Is </a:t>
            </a:r>
            <a:r>
              <a:rPr lang="en-US" sz="2400" dirty="0" err="1"/>
              <a:t>Pacman</a:t>
            </a:r>
            <a:r>
              <a:rPr lang="en-US" sz="2400" dirty="0"/>
              <a:t> in a tunnel? (0/1)</a:t>
            </a:r>
          </a:p>
          <a:p>
            <a:pPr lvl="2">
              <a:lnSpc>
                <a:spcPct val="80000"/>
              </a:lnSpc>
            </a:pPr>
            <a:r>
              <a:rPr lang="en-US" sz="2400" dirty="0"/>
              <a:t>…… etc.</a:t>
            </a:r>
          </a:p>
          <a:p>
            <a:pPr lvl="2">
              <a:lnSpc>
                <a:spcPct val="80000"/>
              </a:lnSpc>
            </a:pPr>
            <a:r>
              <a:rPr lang="en-US" sz="2400" dirty="0"/>
              <a:t>Is it the exact state on this slide?</a:t>
            </a:r>
          </a:p>
          <a:p>
            <a:pPr lvl="1">
              <a:lnSpc>
                <a:spcPct val="80000"/>
              </a:lnSpc>
            </a:pPr>
            <a:r>
              <a:rPr lang="en-US" dirty="0"/>
              <a:t>Can also describe a q-state (s, a) with features (e.g. action moves closer to food)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7543800" y="1752600"/>
            <a:ext cx="4038600" cy="3954463"/>
            <a:chOff x="5943600" y="1524000"/>
            <a:chExt cx="2514600" cy="2462213"/>
          </a:xfrm>
        </p:grpSpPr>
        <p:grpSp>
          <p:nvGrpSpPr>
            <p:cNvPr id="15364" name="Group 4"/>
            <p:cNvGrpSpPr>
              <a:grpSpLocks/>
            </p:cNvGrpSpPr>
            <p:nvPr/>
          </p:nvGrpSpPr>
          <p:grpSpPr bwMode="auto">
            <a:xfrm>
              <a:off x="5943600" y="1524000"/>
              <a:ext cx="2514600" cy="2462213"/>
              <a:chOff x="3744" y="960"/>
              <a:chExt cx="1584" cy="1551"/>
            </a:xfrm>
          </p:grpSpPr>
          <p:grpSp>
            <p:nvGrpSpPr>
              <p:cNvPr id="15367" name="Group 5"/>
              <p:cNvGrpSpPr>
                <a:grpSpLocks/>
              </p:cNvGrpSpPr>
              <p:nvPr/>
            </p:nvGrpSpPr>
            <p:grpSpPr bwMode="auto">
              <a:xfrm>
                <a:off x="3744" y="960"/>
                <a:ext cx="1584" cy="1551"/>
                <a:chOff x="3408" y="912"/>
                <a:chExt cx="1584" cy="1551"/>
              </a:xfrm>
            </p:grpSpPr>
            <p:grpSp>
              <p:nvGrpSpPr>
                <p:cNvPr id="15371" name="Group 6"/>
                <p:cNvGrpSpPr>
                  <a:grpSpLocks/>
                </p:cNvGrpSpPr>
                <p:nvPr/>
              </p:nvGrpSpPr>
              <p:grpSpPr bwMode="auto">
                <a:xfrm>
                  <a:off x="3408" y="912"/>
                  <a:ext cx="1584" cy="1551"/>
                  <a:chOff x="3360" y="1008"/>
                  <a:chExt cx="1584" cy="1551"/>
                </a:xfrm>
              </p:grpSpPr>
              <p:pic>
                <p:nvPicPr>
                  <p:cNvPr id="15375" name="Picture 7"/>
                  <p:cNvPicPr>
                    <a:picLocks noChangeAspect="1" noChangeArrowheads="1"/>
                  </p:cNvPicPr>
                  <p:nvPr/>
                </p:nvPicPr>
                <p:blipFill>
                  <a:blip r:embed="rId2" cstate="print"/>
                  <a:srcRect r="73026"/>
                  <a:stretch>
                    <a:fillRect/>
                  </a:stretch>
                </p:blipFill>
                <p:spPr bwMode="auto">
                  <a:xfrm>
                    <a:off x="3360" y="1008"/>
                    <a:ext cx="768" cy="1551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  <p:pic>
                <p:nvPicPr>
                  <p:cNvPr id="15376" name="Picture 8"/>
                  <p:cNvPicPr>
                    <a:picLocks noChangeAspect="1" noChangeArrowheads="1"/>
                  </p:cNvPicPr>
                  <p:nvPr/>
                </p:nvPicPr>
                <p:blipFill>
                  <a:blip r:embed="rId2" cstate="print"/>
                  <a:srcRect l="72498" r="-1158"/>
                  <a:stretch>
                    <a:fillRect/>
                  </a:stretch>
                </p:blipFill>
                <p:spPr bwMode="auto">
                  <a:xfrm>
                    <a:off x="4128" y="1008"/>
                    <a:ext cx="816" cy="1551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</p:grpSp>
            <p:pic>
              <p:nvPicPr>
                <p:cNvPr id="15372" name="Picture 9"/>
                <p:cNvPicPr>
                  <a:picLocks noChangeAspect="1" noChangeArrowheads="1"/>
                </p:cNvPicPr>
                <p:nvPr/>
              </p:nvPicPr>
              <p:blipFill>
                <a:blip r:embed="rId3" cstate="print"/>
                <a:srcRect/>
                <a:stretch>
                  <a:fillRect/>
                </a:stretch>
              </p:blipFill>
              <p:spPr bwMode="auto">
                <a:xfrm>
                  <a:off x="3480" y="1872"/>
                  <a:ext cx="216" cy="16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15373" name="Picture 10"/>
                <p:cNvPicPr>
                  <a:picLocks noChangeAspect="1" noChangeArrowheads="1"/>
                </p:cNvPicPr>
                <p:nvPr/>
              </p:nvPicPr>
              <p:blipFill>
                <a:blip r:embed="rId4" cstate="print"/>
                <a:srcRect/>
                <a:stretch>
                  <a:fillRect/>
                </a:stretch>
              </p:blipFill>
              <p:spPr bwMode="auto">
                <a:xfrm>
                  <a:off x="3792" y="2160"/>
                  <a:ext cx="197" cy="17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15374" name="Picture 11"/>
                <p:cNvPicPr>
                  <a:picLocks noChangeAspect="1" noChangeArrowheads="1"/>
                </p:cNvPicPr>
                <p:nvPr/>
              </p:nvPicPr>
              <p:blipFill>
                <a:blip r:embed="rId5" cstate="print"/>
                <a:srcRect/>
                <a:stretch>
                  <a:fillRect/>
                </a:stretch>
              </p:blipFill>
              <p:spPr bwMode="auto">
                <a:xfrm>
                  <a:off x="3504" y="2160"/>
                  <a:ext cx="216" cy="18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</p:grpSp>
          <p:sp>
            <p:nvSpPr>
              <p:cNvPr id="15368" name="Rectangle 12"/>
              <p:cNvSpPr>
                <a:spLocks noChangeArrowheads="1"/>
              </p:cNvSpPr>
              <p:nvPr/>
            </p:nvSpPr>
            <p:spPr bwMode="auto">
              <a:xfrm>
                <a:off x="4032" y="2208"/>
                <a:ext cx="96" cy="144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369" name="Rectangle 13"/>
              <p:cNvSpPr>
                <a:spLocks noChangeArrowheads="1"/>
              </p:cNvSpPr>
              <p:nvPr/>
            </p:nvSpPr>
            <p:spPr bwMode="auto">
              <a:xfrm>
                <a:off x="4320" y="1968"/>
                <a:ext cx="96" cy="384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370" name="Rectangle 14"/>
              <p:cNvSpPr>
                <a:spLocks noChangeArrowheads="1"/>
              </p:cNvSpPr>
              <p:nvPr/>
            </p:nvSpPr>
            <p:spPr bwMode="auto">
              <a:xfrm>
                <a:off x="4320" y="1968"/>
                <a:ext cx="528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5365" name="Rectangle 15"/>
            <p:cNvSpPr>
              <a:spLocks noChangeArrowheads="1"/>
            </p:cNvSpPr>
            <p:nvPr/>
          </p:nvSpPr>
          <p:spPr bwMode="auto">
            <a:xfrm>
              <a:off x="6096000" y="3352800"/>
              <a:ext cx="228600" cy="15240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Value Functions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idx="1"/>
          </p:nvPr>
        </p:nvSpPr>
        <p:spPr>
          <a:xfrm>
            <a:off x="552099" y="1295400"/>
            <a:ext cx="10972800" cy="48768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dirty="0"/>
              <a:t>Using a feature representation, we can write a q function (or value function) for any state using a few weights:</a:t>
            </a:r>
          </a:p>
          <a:p>
            <a:pPr>
              <a:lnSpc>
                <a:spcPct val="90000"/>
              </a:lnSpc>
            </a:pPr>
            <a:endParaRPr lang="en-US" dirty="0"/>
          </a:p>
          <a:p>
            <a:pPr lvl="1"/>
            <a:r>
              <a:rPr lang="en-US" sz="3200" dirty="0">
                <a:solidFill>
                  <a:schemeClr val="tx2"/>
                </a:solidFill>
                <a:cs typeface="Arial" charset="0"/>
              </a:rPr>
              <a:t> </a:t>
            </a:r>
            <a:r>
              <a:rPr lang="en-US" sz="3200" dirty="0" err="1">
                <a:solidFill>
                  <a:schemeClr val="tx2"/>
                </a:solidFill>
                <a:cs typeface="Arial" charset="0"/>
              </a:rPr>
              <a:t>V</a:t>
            </a:r>
            <a:r>
              <a:rPr lang="en-US" sz="3200" b="1" baseline="-25000" dirty="0" err="1">
                <a:solidFill>
                  <a:schemeClr val="tx2"/>
                </a:solidFill>
                <a:cs typeface="Arial" charset="0"/>
              </a:rPr>
              <a:t>w</a:t>
            </a:r>
            <a:r>
              <a:rPr lang="en-US" sz="3200" dirty="0">
                <a:solidFill>
                  <a:schemeClr val="tx2"/>
                </a:solidFill>
                <a:cs typeface="Arial" charset="0"/>
              </a:rPr>
              <a:t>(s) = w</a:t>
            </a:r>
            <a:r>
              <a:rPr lang="en-US" sz="3200" baseline="-25000" dirty="0">
                <a:solidFill>
                  <a:schemeClr val="tx2"/>
                </a:solidFill>
                <a:cs typeface="Arial" charset="0"/>
              </a:rPr>
              <a:t>1</a:t>
            </a:r>
            <a:r>
              <a:rPr lang="en-US" sz="3200" dirty="0">
                <a:solidFill>
                  <a:schemeClr val="tx2"/>
                </a:solidFill>
                <a:cs typeface="Arial" charset="0"/>
              </a:rPr>
              <a:t>f</a:t>
            </a:r>
            <a:r>
              <a:rPr lang="en-US" sz="3200" baseline="-25000" dirty="0">
                <a:solidFill>
                  <a:schemeClr val="tx2"/>
                </a:solidFill>
                <a:cs typeface="Arial" charset="0"/>
              </a:rPr>
              <a:t>1</a:t>
            </a:r>
            <a:r>
              <a:rPr lang="en-US" sz="3200" dirty="0">
                <a:solidFill>
                  <a:schemeClr val="tx2"/>
                </a:solidFill>
                <a:cs typeface="Arial" charset="0"/>
              </a:rPr>
              <a:t>(s) + w</a:t>
            </a:r>
            <a:r>
              <a:rPr lang="en-US" sz="3200" baseline="-25000" dirty="0">
                <a:solidFill>
                  <a:schemeClr val="tx2"/>
                </a:solidFill>
                <a:cs typeface="Arial" charset="0"/>
              </a:rPr>
              <a:t>2</a:t>
            </a:r>
            <a:r>
              <a:rPr lang="en-US" sz="3200" dirty="0">
                <a:solidFill>
                  <a:schemeClr val="tx2"/>
                </a:solidFill>
                <a:cs typeface="Arial" charset="0"/>
              </a:rPr>
              <a:t>f</a:t>
            </a:r>
            <a:r>
              <a:rPr lang="en-US" sz="3200" baseline="-25000" dirty="0">
                <a:solidFill>
                  <a:schemeClr val="tx2"/>
                </a:solidFill>
                <a:cs typeface="Arial" charset="0"/>
              </a:rPr>
              <a:t>2</a:t>
            </a:r>
            <a:r>
              <a:rPr lang="en-US" sz="3200" dirty="0">
                <a:solidFill>
                  <a:schemeClr val="tx2"/>
                </a:solidFill>
                <a:cs typeface="Arial" charset="0"/>
              </a:rPr>
              <a:t>(s) + … + </a:t>
            </a:r>
            <a:r>
              <a:rPr lang="en-US" sz="3200" dirty="0" err="1">
                <a:solidFill>
                  <a:schemeClr val="tx2"/>
                </a:solidFill>
                <a:cs typeface="Arial" charset="0"/>
              </a:rPr>
              <a:t>w</a:t>
            </a:r>
            <a:r>
              <a:rPr lang="en-US" sz="3200" baseline="-25000" dirty="0" err="1">
                <a:solidFill>
                  <a:schemeClr val="tx2"/>
                </a:solidFill>
                <a:cs typeface="Arial" charset="0"/>
              </a:rPr>
              <a:t>n</a:t>
            </a:r>
            <a:r>
              <a:rPr lang="en-US" sz="3200" dirty="0" err="1">
                <a:solidFill>
                  <a:schemeClr val="tx2"/>
                </a:solidFill>
                <a:cs typeface="Arial" charset="0"/>
              </a:rPr>
              <a:t>f</a:t>
            </a:r>
            <a:r>
              <a:rPr lang="en-US" sz="3200" baseline="-25000" dirty="0" err="1">
                <a:solidFill>
                  <a:schemeClr val="tx2"/>
                </a:solidFill>
                <a:cs typeface="Arial" charset="0"/>
              </a:rPr>
              <a:t>n</a:t>
            </a:r>
            <a:r>
              <a:rPr lang="en-US" sz="3200" dirty="0">
                <a:solidFill>
                  <a:schemeClr val="tx2"/>
                </a:solidFill>
                <a:cs typeface="Arial" charset="0"/>
              </a:rPr>
              <a:t>(s) </a:t>
            </a:r>
          </a:p>
          <a:p>
            <a:pPr lvl="1"/>
            <a:endParaRPr lang="en-US" sz="3200" dirty="0">
              <a:solidFill>
                <a:schemeClr val="tx2"/>
              </a:solidFill>
              <a:cs typeface="Arial" charset="0"/>
            </a:endParaRPr>
          </a:p>
          <a:p>
            <a:pPr lvl="1"/>
            <a:r>
              <a:rPr lang="en-US" sz="3200" dirty="0">
                <a:solidFill>
                  <a:schemeClr val="tx2"/>
                </a:solidFill>
                <a:cs typeface="Arial" charset="0"/>
              </a:rPr>
              <a:t> </a:t>
            </a:r>
            <a:r>
              <a:rPr lang="en-US" sz="3200" dirty="0" err="1">
                <a:solidFill>
                  <a:schemeClr val="tx2"/>
                </a:solidFill>
                <a:cs typeface="Arial" charset="0"/>
              </a:rPr>
              <a:t>Q</a:t>
            </a:r>
            <a:r>
              <a:rPr lang="en-US" sz="3200" b="1" baseline="-25000" dirty="0" err="1">
                <a:solidFill>
                  <a:schemeClr val="tx2"/>
                </a:solidFill>
                <a:cs typeface="Arial" charset="0"/>
              </a:rPr>
              <a:t>w</a:t>
            </a:r>
            <a:r>
              <a:rPr lang="en-US" sz="3200" dirty="0">
                <a:solidFill>
                  <a:schemeClr val="tx2"/>
                </a:solidFill>
                <a:cs typeface="Arial" charset="0"/>
              </a:rPr>
              <a:t>(</a:t>
            </a:r>
            <a:r>
              <a:rPr lang="en-US" sz="3200" dirty="0" err="1">
                <a:solidFill>
                  <a:schemeClr val="tx2"/>
                </a:solidFill>
                <a:cs typeface="Arial" charset="0"/>
              </a:rPr>
              <a:t>s,a</a:t>
            </a:r>
            <a:r>
              <a:rPr lang="en-US" sz="3200" dirty="0">
                <a:solidFill>
                  <a:schemeClr val="tx2"/>
                </a:solidFill>
                <a:cs typeface="Arial" charset="0"/>
              </a:rPr>
              <a:t>) = w</a:t>
            </a:r>
            <a:r>
              <a:rPr lang="en-US" sz="3200" baseline="-25000" dirty="0">
                <a:solidFill>
                  <a:schemeClr val="tx2"/>
                </a:solidFill>
                <a:cs typeface="Arial" charset="0"/>
              </a:rPr>
              <a:t>1</a:t>
            </a:r>
            <a:r>
              <a:rPr lang="en-US" sz="3200" dirty="0">
                <a:solidFill>
                  <a:schemeClr val="tx2"/>
                </a:solidFill>
                <a:cs typeface="Arial" charset="0"/>
              </a:rPr>
              <a:t>f</a:t>
            </a:r>
            <a:r>
              <a:rPr lang="en-US" sz="3200" baseline="-25000" dirty="0">
                <a:solidFill>
                  <a:schemeClr val="tx2"/>
                </a:solidFill>
                <a:cs typeface="Arial" charset="0"/>
              </a:rPr>
              <a:t>1</a:t>
            </a:r>
            <a:r>
              <a:rPr lang="en-US" sz="3200" dirty="0">
                <a:solidFill>
                  <a:schemeClr val="tx2"/>
                </a:solidFill>
                <a:cs typeface="Arial" charset="0"/>
              </a:rPr>
              <a:t>(</a:t>
            </a:r>
            <a:r>
              <a:rPr lang="en-US" sz="3200" dirty="0" err="1">
                <a:solidFill>
                  <a:schemeClr val="tx2"/>
                </a:solidFill>
                <a:cs typeface="Arial" charset="0"/>
              </a:rPr>
              <a:t>s,a</a:t>
            </a:r>
            <a:r>
              <a:rPr lang="en-US" sz="3200" dirty="0">
                <a:solidFill>
                  <a:schemeClr val="tx2"/>
                </a:solidFill>
                <a:cs typeface="Arial" charset="0"/>
              </a:rPr>
              <a:t>) + w</a:t>
            </a:r>
            <a:r>
              <a:rPr lang="en-US" sz="3200" baseline="-25000" dirty="0">
                <a:solidFill>
                  <a:schemeClr val="tx2"/>
                </a:solidFill>
                <a:cs typeface="Arial" charset="0"/>
              </a:rPr>
              <a:t>2</a:t>
            </a:r>
            <a:r>
              <a:rPr lang="en-US" sz="3200" dirty="0">
                <a:solidFill>
                  <a:schemeClr val="tx2"/>
                </a:solidFill>
                <a:cs typeface="Arial" charset="0"/>
              </a:rPr>
              <a:t>f</a:t>
            </a:r>
            <a:r>
              <a:rPr lang="en-US" sz="3200" baseline="-25000" dirty="0">
                <a:solidFill>
                  <a:schemeClr val="tx2"/>
                </a:solidFill>
                <a:cs typeface="Arial" charset="0"/>
              </a:rPr>
              <a:t>2</a:t>
            </a:r>
            <a:r>
              <a:rPr lang="en-US" sz="3200" dirty="0">
                <a:solidFill>
                  <a:schemeClr val="tx2"/>
                </a:solidFill>
                <a:cs typeface="Arial" charset="0"/>
              </a:rPr>
              <a:t>(</a:t>
            </a:r>
            <a:r>
              <a:rPr lang="en-US" sz="3200" dirty="0" err="1">
                <a:solidFill>
                  <a:schemeClr val="tx2"/>
                </a:solidFill>
                <a:cs typeface="Arial" charset="0"/>
              </a:rPr>
              <a:t>s,a</a:t>
            </a:r>
            <a:r>
              <a:rPr lang="en-US" sz="3200" dirty="0">
                <a:solidFill>
                  <a:schemeClr val="tx2"/>
                </a:solidFill>
                <a:cs typeface="Arial" charset="0"/>
              </a:rPr>
              <a:t>) + … + </a:t>
            </a:r>
            <a:r>
              <a:rPr lang="en-US" sz="3200" dirty="0" err="1">
                <a:solidFill>
                  <a:schemeClr val="tx2"/>
                </a:solidFill>
                <a:cs typeface="Arial" charset="0"/>
              </a:rPr>
              <a:t>w</a:t>
            </a:r>
            <a:r>
              <a:rPr lang="en-US" sz="3200" baseline="-25000" dirty="0" err="1">
                <a:solidFill>
                  <a:schemeClr val="tx2"/>
                </a:solidFill>
                <a:cs typeface="Arial" charset="0"/>
              </a:rPr>
              <a:t>n</a:t>
            </a:r>
            <a:r>
              <a:rPr lang="en-US" sz="3200" dirty="0" err="1">
                <a:solidFill>
                  <a:schemeClr val="tx2"/>
                </a:solidFill>
                <a:cs typeface="Arial" charset="0"/>
              </a:rPr>
              <a:t>f</a:t>
            </a:r>
            <a:r>
              <a:rPr lang="en-US" sz="3200" baseline="-25000" dirty="0" err="1">
                <a:solidFill>
                  <a:schemeClr val="tx2"/>
                </a:solidFill>
                <a:cs typeface="Arial" charset="0"/>
              </a:rPr>
              <a:t>n</a:t>
            </a:r>
            <a:r>
              <a:rPr lang="en-US" sz="3200" dirty="0">
                <a:solidFill>
                  <a:schemeClr val="tx2"/>
                </a:solidFill>
                <a:cs typeface="Arial" charset="0"/>
              </a:rPr>
              <a:t>(</a:t>
            </a:r>
            <a:r>
              <a:rPr lang="en-US" sz="3200" dirty="0" err="1">
                <a:solidFill>
                  <a:schemeClr val="tx2"/>
                </a:solidFill>
                <a:cs typeface="Arial" charset="0"/>
              </a:rPr>
              <a:t>s,a</a:t>
            </a:r>
            <a:r>
              <a:rPr lang="en-US" sz="3200" dirty="0">
                <a:solidFill>
                  <a:schemeClr val="tx2"/>
                </a:solidFill>
                <a:cs typeface="Arial" charset="0"/>
              </a:rPr>
              <a:t>) </a:t>
            </a:r>
          </a:p>
          <a:p>
            <a:pPr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r>
              <a:rPr lang="en-US" dirty="0"/>
              <a:t>Advantage: our experience is summed up in a few powerful numbers</a:t>
            </a:r>
          </a:p>
          <a:p>
            <a:pPr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r>
              <a:rPr lang="en-US" dirty="0"/>
              <a:t>Disadvantage: states may share features but actually be very different in value!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5"/>
          <p:cNvSpPr>
            <a:spLocks noGrp="1" noChangeArrowheads="1"/>
          </p:cNvSpPr>
          <p:nvPr>
            <p:ph type="ctrTitle"/>
          </p:nvPr>
        </p:nvSpPr>
        <p:spPr>
          <a:xfrm>
            <a:off x="0" y="279401"/>
            <a:ext cx="12192000" cy="1470025"/>
          </a:xfrm>
        </p:spPr>
        <p:txBody>
          <a:bodyPr>
            <a:normAutofit/>
          </a:bodyPr>
          <a:lstStyle/>
          <a:p>
            <a:r>
              <a:rPr lang="en-US" sz="4400" dirty="0"/>
              <a:t>AI: Representation and Problem Solving</a:t>
            </a:r>
            <a:br>
              <a:rPr lang="en-US" sz="4400" dirty="0"/>
            </a:br>
            <a:endParaRPr lang="en-US" sz="4400" dirty="0"/>
          </a:p>
        </p:txBody>
      </p:sp>
      <p:sp>
        <p:nvSpPr>
          <p:cNvPr id="5123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0" y="1295400"/>
            <a:ext cx="12192000" cy="1524000"/>
          </a:xfrm>
        </p:spPr>
        <p:txBody>
          <a:bodyPr/>
          <a:lstStyle/>
          <a:p>
            <a:pPr eaLnBrk="1" hangingPunct="1"/>
            <a:r>
              <a:rPr lang="en-US" sz="4267" dirty="0"/>
              <a:t>Reinforcement Learning II</a:t>
            </a:r>
          </a:p>
        </p:txBody>
      </p:sp>
      <p:sp>
        <p:nvSpPr>
          <p:cNvPr id="5125" name="Text Box 8"/>
          <p:cNvSpPr txBox="1">
            <a:spLocks noChangeArrowheads="1"/>
          </p:cNvSpPr>
          <p:nvPr/>
        </p:nvSpPr>
        <p:spPr bwMode="auto">
          <a:xfrm>
            <a:off x="0" y="5562600"/>
            <a:ext cx="12192000" cy="8926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9" tIns="45719" rIns="91439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dirty="0"/>
              <a:t>Instructors: Pat Virtue &amp; Stephanie Rosenthal</a:t>
            </a:r>
          </a:p>
          <a:p>
            <a:pPr algn="ctr">
              <a:spcBef>
                <a:spcPct val="50000"/>
              </a:spcBef>
            </a:pPr>
            <a:r>
              <a:rPr lang="en-US" sz="1867" dirty="0"/>
              <a:t>Slide credits: CMU AI and http://ai.berkeley.edu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ACE3F950-BBBD-452D-8E1E-5FF2FBC1B8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37876" y="2076089"/>
            <a:ext cx="3916248" cy="32934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4040557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Updating a linear value function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5607" y="1425755"/>
            <a:ext cx="12192000" cy="4729164"/>
          </a:xfrm>
        </p:spPr>
        <p:txBody>
          <a:bodyPr/>
          <a:lstStyle/>
          <a:p>
            <a:r>
              <a:rPr lang="en-US" dirty="0"/>
              <a:t>Original Q learning rule tries to reduce prediction error at </a:t>
            </a:r>
            <a:r>
              <a:rPr lang="en-US" dirty="0">
                <a:solidFill>
                  <a:schemeClr val="tx2"/>
                </a:solidFill>
              </a:rPr>
              <a:t>s, a</a:t>
            </a:r>
            <a:r>
              <a:rPr lang="en-US" dirty="0"/>
              <a:t>:</a:t>
            </a:r>
          </a:p>
          <a:p>
            <a:pPr marL="742911" lvl="2" indent="-342882">
              <a:lnSpc>
                <a:spcPct val="80000"/>
              </a:lnSpc>
            </a:pPr>
            <a:r>
              <a:rPr lang="en-US" sz="2800" dirty="0">
                <a:solidFill>
                  <a:schemeClr val="tx2"/>
                </a:solidFill>
                <a:ea typeface="ＭＳ Ｐゴシック" pitchFamily="34" charset="-128"/>
              </a:rPr>
              <a:t>Q(</a:t>
            </a:r>
            <a:r>
              <a:rPr lang="en-US" sz="2800" dirty="0" err="1">
                <a:solidFill>
                  <a:schemeClr val="tx2"/>
                </a:solidFill>
                <a:ea typeface="ＭＳ Ｐゴシック" pitchFamily="34" charset="-128"/>
              </a:rPr>
              <a:t>s,a</a:t>
            </a:r>
            <a:r>
              <a:rPr lang="en-US" sz="2800" dirty="0">
                <a:solidFill>
                  <a:schemeClr val="tx2"/>
                </a:solidFill>
                <a:ea typeface="ＭＳ Ｐゴシック" pitchFamily="34" charset="-128"/>
              </a:rPr>
              <a:t>) </a:t>
            </a:r>
            <a:r>
              <a:rPr lang="en-US" sz="1800" dirty="0">
                <a:solidFill>
                  <a:schemeClr val="tx2"/>
                </a:solidFill>
                <a:sym typeface="Symbol"/>
              </a:rPr>
              <a:t></a:t>
            </a:r>
            <a:r>
              <a:rPr lang="en-US" sz="2800" dirty="0">
                <a:solidFill>
                  <a:schemeClr val="tx2"/>
                </a:solidFill>
                <a:sym typeface="Symbol"/>
              </a:rPr>
              <a:t>  </a:t>
            </a:r>
            <a:r>
              <a:rPr lang="en-US" sz="2800" dirty="0">
                <a:solidFill>
                  <a:schemeClr val="tx2"/>
                </a:solidFill>
                <a:ea typeface="ＭＳ Ｐゴシック" pitchFamily="34" charset="-128"/>
              </a:rPr>
              <a:t>Q(</a:t>
            </a:r>
            <a:r>
              <a:rPr lang="en-US" sz="2800" dirty="0" err="1">
                <a:solidFill>
                  <a:schemeClr val="tx2"/>
                </a:solidFill>
                <a:ea typeface="ＭＳ Ｐゴシック" pitchFamily="34" charset="-128"/>
              </a:rPr>
              <a:t>s,a</a:t>
            </a:r>
            <a:r>
              <a:rPr lang="en-US" sz="2800" dirty="0">
                <a:solidFill>
                  <a:schemeClr val="tx2"/>
                </a:solidFill>
                <a:ea typeface="ＭＳ Ｐゴシック" pitchFamily="34" charset="-128"/>
              </a:rPr>
              <a:t>)  +  </a:t>
            </a:r>
            <a:r>
              <a:rPr lang="en-US" sz="2800" dirty="0">
                <a:solidFill>
                  <a:srgbClr val="0000FF"/>
                </a:solidFill>
                <a:sym typeface="Symbol"/>
              </a:rPr>
              <a:t> </a:t>
            </a:r>
            <a:r>
              <a:rPr lang="en-US" sz="2800" dirty="0">
                <a:solidFill>
                  <a:schemeClr val="tx2"/>
                </a:solidFill>
                <a:sym typeface="Symbol"/>
              </a:rPr>
              <a:t></a:t>
            </a:r>
            <a:r>
              <a:rPr lang="en-US" sz="2800" dirty="0">
                <a:solidFill>
                  <a:schemeClr val="tx2"/>
                </a:solidFill>
              </a:rPr>
              <a:t> [</a:t>
            </a:r>
            <a:r>
              <a:rPr lang="en-US" sz="2800" i="1" dirty="0">
                <a:solidFill>
                  <a:srgbClr val="008000"/>
                </a:solidFill>
                <a:sym typeface="Symbol"/>
              </a:rPr>
              <a:t>R</a:t>
            </a:r>
            <a:r>
              <a:rPr lang="en-US" sz="2800" dirty="0">
                <a:solidFill>
                  <a:srgbClr val="008000"/>
                </a:solidFill>
                <a:sym typeface="Symbol"/>
              </a:rPr>
              <a:t>(</a:t>
            </a:r>
            <a:r>
              <a:rPr lang="en-US" sz="2800" dirty="0" err="1">
                <a:solidFill>
                  <a:srgbClr val="008000"/>
                </a:solidFill>
                <a:sym typeface="Symbol"/>
              </a:rPr>
              <a:t>s,</a:t>
            </a:r>
            <a:r>
              <a:rPr lang="en-US" sz="2800" dirty="0" err="1">
                <a:solidFill>
                  <a:srgbClr val="008000"/>
                </a:solidFill>
                <a:latin typeface="Calibri"/>
                <a:cs typeface="Calibri"/>
                <a:sym typeface="Symbol" pitchFamily="18" charset="2"/>
              </a:rPr>
              <a:t>a</a:t>
            </a:r>
            <a:r>
              <a:rPr lang="en-US" sz="2800" dirty="0" err="1">
                <a:solidFill>
                  <a:srgbClr val="008000"/>
                </a:solidFill>
                <a:sym typeface="Symbol"/>
              </a:rPr>
              <a:t>,s</a:t>
            </a:r>
            <a:r>
              <a:rPr lang="en-US" sz="2800" dirty="0">
                <a:solidFill>
                  <a:srgbClr val="008000"/>
                </a:solidFill>
                <a:sym typeface="Symbol"/>
              </a:rPr>
              <a:t>’)</a:t>
            </a:r>
            <a:r>
              <a:rPr lang="en-US" sz="2800" i="1" dirty="0">
                <a:solidFill>
                  <a:srgbClr val="008000"/>
                </a:solidFill>
                <a:sym typeface="Symbol"/>
              </a:rPr>
              <a:t> </a:t>
            </a:r>
            <a:r>
              <a:rPr lang="en-US" sz="2800" dirty="0">
                <a:solidFill>
                  <a:srgbClr val="008000"/>
                </a:solidFill>
                <a:sym typeface="Symbol"/>
              </a:rPr>
              <a:t>+</a:t>
            </a:r>
            <a:r>
              <a:rPr lang="en-US" sz="2800" i="1" dirty="0">
                <a:solidFill>
                  <a:srgbClr val="008000"/>
                </a:solidFill>
                <a:sym typeface="Symbol"/>
              </a:rPr>
              <a:t> </a:t>
            </a:r>
            <a:r>
              <a:rPr lang="en-US" sz="2800" dirty="0">
                <a:solidFill>
                  <a:srgbClr val="008000"/>
                </a:solidFill>
                <a:ea typeface="ＭＳ Ｐゴシック" pitchFamily="34" charset="-128"/>
              </a:rPr>
              <a:t>γ </a:t>
            </a:r>
            <a:r>
              <a:rPr lang="en-US" sz="2800" dirty="0" err="1">
                <a:solidFill>
                  <a:srgbClr val="008000"/>
                </a:solidFill>
                <a:ea typeface="ＭＳ Ｐゴシック" pitchFamily="34" charset="-128"/>
              </a:rPr>
              <a:t>max</a:t>
            </a:r>
            <a:r>
              <a:rPr lang="en-US" sz="2800" baseline="-25000" dirty="0" err="1">
                <a:solidFill>
                  <a:srgbClr val="008000"/>
                </a:solidFill>
                <a:ea typeface="ＭＳ Ｐゴシック" pitchFamily="34" charset="-128"/>
              </a:rPr>
              <a:t>a</a:t>
            </a:r>
            <a:r>
              <a:rPr lang="en-US" sz="2800" baseline="-25000" dirty="0">
                <a:solidFill>
                  <a:srgbClr val="008000"/>
                </a:solidFill>
                <a:ea typeface="ＭＳ Ｐゴシック" pitchFamily="34" charset="-128"/>
              </a:rPr>
              <a:t>’</a:t>
            </a:r>
            <a:r>
              <a:rPr lang="en-US" sz="2800" dirty="0">
                <a:solidFill>
                  <a:srgbClr val="008000"/>
                </a:solidFill>
                <a:ea typeface="ＭＳ Ｐゴシック" pitchFamily="34" charset="-128"/>
              </a:rPr>
              <a:t> Q</a:t>
            </a:r>
            <a:r>
              <a:rPr lang="en-US" sz="2800" baseline="30000" dirty="0">
                <a:solidFill>
                  <a:srgbClr val="008000"/>
                </a:solidFill>
                <a:ea typeface="ＭＳ Ｐゴシック" pitchFamily="34" charset="-128"/>
                <a:sym typeface="Symbol" pitchFamily="18" charset="2"/>
              </a:rPr>
              <a:t> </a:t>
            </a:r>
            <a:r>
              <a:rPr lang="en-US" sz="2800" dirty="0">
                <a:solidFill>
                  <a:srgbClr val="008000"/>
                </a:solidFill>
              </a:rPr>
              <a:t>(</a:t>
            </a:r>
            <a:r>
              <a:rPr lang="en-US" sz="2800" dirty="0" err="1">
                <a:solidFill>
                  <a:srgbClr val="008000"/>
                </a:solidFill>
              </a:rPr>
              <a:t>s’,a</a:t>
            </a:r>
            <a:r>
              <a:rPr lang="en-US" sz="2800" dirty="0">
                <a:solidFill>
                  <a:srgbClr val="008000"/>
                </a:solidFill>
              </a:rPr>
              <a:t>’) </a:t>
            </a:r>
            <a:r>
              <a:rPr lang="en-US" sz="2800" dirty="0">
                <a:solidFill>
                  <a:schemeClr val="tx2"/>
                </a:solidFill>
              </a:rPr>
              <a:t>- </a:t>
            </a:r>
            <a:r>
              <a:rPr lang="en-US" sz="2800" dirty="0">
                <a:solidFill>
                  <a:schemeClr val="tx2"/>
                </a:solidFill>
                <a:ea typeface="ＭＳ Ｐゴシック" pitchFamily="34" charset="-128"/>
              </a:rPr>
              <a:t>Q(</a:t>
            </a:r>
            <a:r>
              <a:rPr lang="en-US" sz="2800" dirty="0" err="1">
                <a:solidFill>
                  <a:schemeClr val="tx2"/>
                </a:solidFill>
                <a:ea typeface="ＭＳ Ｐゴシック" pitchFamily="34" charset="-128"/>
              </a:rPr>
              <a:t>s,a</a:t>
            </a:r>
            <a:r>
              <a:rPr lang="en-US" sz="2800" dirty="0">
                <a:solidFill>
                  <a:schemeClr val="tx2"/>
                </a:solidFill>
                <a:ea typeface="ＭＳ Ｐゴシック" pitchFamily="34" charset="-128"/>
              </a:rPr>
              <a:t>) </a:t>
            </a:r>
            <a:r>
              <a:rPr lang="en-US" sz="2800" dirty="0">
                <a:solidFill>
                  <a:schemeClr val="tx2"/>
                </a:solidFill>
              </a:rPr>
              <a:t> ]</a:t>
            </a:r>
          </a:p>
          <a:p>
            <a:pPr marL="742911" lvl="2" indent="-342882">
              <a:lnSpc>
                <a:spcPct val="80000"/>
              </a:lnSpc>
            </a:pPr>
            <a:endParaRPr lang="en-US" sz="2800" dirty="0">
              <a:solidFill>
                <a:srgbClr val="CC00CC"/>
              </a:solidFill>
            </a:endParaRPr>
          </a:p>
          <a:p>
            <a:r>
              <a:rPr lang="en-US" dirty="0"/>
              <a:t>Instead, we update the weights to try to reduce the error at </a:t>
            </a:r>
            <a:r>
              <a:rPr lang="en-US" dirty="0">
                <a:solidFill>
                  <a:schemeClr val="tx2"/>
                </a:solidFill>
              </a:rPr>
              <a:t>s, a</a:t>
            </a:r>
            <a:r>
              <a:rPr lang="en-US" dirty="0"/>
              <a:t>:</a:t>
            </a:r>
          </a:p>
          <a:p>
            <a:pPr lvl="3"/>
            <a:r>
              <a:rPr lang="en-US" sz="2800" dirty="0">
                <a:solidFill>
                  <a:schemeClr val="tx2"/>
                </a:solidFill>
                <a:ea typeface="ＭＳ Ｐゴシック" pitchFamily="34" charset="-128"/>
              </a:rPr>
              <a:t> </a:t>
            </a:r>
            <a:r>
              <a:rPr lang="en-US" sz="2800" dirty="0" err="1">
                <a:solidFill>
                  <a:schemeClr val="tx2"/>
                </a:solidFill>
                <a:ea typeface="ＭＳ Ｐゴシック" pitchFamily="34" charset="-128"/>
              </a:rPr>
              <a:t>w</a:t>
            </a:r>
            <a:r>
              <a:rPr lang="en-US" sz="2800" baseline="-25000" dirty="0" err="1">
                <a:solidFill>
                  <a:schemeClr val="tx2"/>
                </a:solidFill>
                <a:ea typeface="ＭＳ Ｐゴシック" pitchFamily="34" charset="-128"/>
              </a:rPr>
              <a:t>i</a:t>
            </a:r>
            <a:r>
              <a:rPr lang="en-US" sz="2800" dirty="0">
                <a:solidFill>
                  <a:schemeClr val="tx2"/>
                </a:solidFill>
                <a:ea typeface="ＭＳ Ｐゴシック" pitchFamily="34" charset="-128"/>
              </a:rPr>
              <a:t> </a:t>
            </a:r>
            <a:r>
              <a:rPr lang="en-US" dirty="0">
                <a:solidFill>
                  <a:schemeClr val="tx2"/>
                </a:solidFill>
                <a:sym typeface="Symbol"/>
              </a:rPr>
              <a:t></a:t>
            </a:r>
            <a:r>
              <a:rPr lang="en-US" sz="2800" dirty="0">
                <a:solidFill>
                  <a:schemeClr val="tx2"/>
                </a:solidFill>
                <a:sym typeface="Symbol"/>
              </a:rPr>
              <a:t>  </a:t>
            </a:r>
            <a:r>
              <a:rPr lang="en-US" sz="2800" dirty="0" err="1">
                <a:solidFill>
                  <a:schemeClr val="tx2"/>
                </a:solidFill>
                <a:ea typeface="ＭＳ Ｐゴシック" pitchFamily="34" charset="-128"/>
              </a:rPr>
              <a:t>w</a:t>
            </a:r>
            <a:r>
              <a:rPr lang="en-US" sz="2800" baseline="-25000" dirty="0" err="1">
                <a:solidFill>
                  <a:schemeClr val="tx2"/>
                </a:solidFill>
                <a:ea typeface="ＭＳ Ｐゴシック" pitchFamily="34" charset="-128"/>
              </a:rPr>
              <a:t>i</a:t>
            </a:r>
            <a:r>
              <a:rPr lang="en-US" sz="2800" dirty="0">
                <a:solidFill>
                  <a:schemeClr val="tx2"/>
                </a:solidFill>
                <a:ea typeface="ＭＳ Ｐゴシック" pitchFamily="34" charset="-128"/>
              </a:rPr>
              <a:t> +  </a:t>
            </a:r>
            <a:r>
              <a:rPr lang="en-US" sz="2800" dirty="0">
                <a:solidFill>
                  <a:srgbClr val="0000FF"/>
                </a:solidFill>
                <a:sym typeface="Symbol"/>
              </a:rPr>
              <a:t> </a:t>
            </a:r>
            <a:r>
              <a:rPr lang="en-US" sz="2800" dirty="0">
                <a:solidFill>
                  <a:schemeClr val="tx2"/>
                </a:solidFill>
                <a:sym typeface="Symbol"/>
              </a:rPr>
              <a:t></a:t>
            </a:r>
            <a:r>
              <a:rPr lang="en-US" sz="2800" dirty="0">
                <a:solidFill>
                  <a:schemeClr val="tx2"/>
                </a:solidFill>
              </a:rPr>
              <a:t> [</a:t>
            </a:r>
            <a:r>
              <a:rPr lang="en-US" sz="2800" i="1" dirty="0">
                <a:solidFill>
                  <a:srgbClr val="008000"/>
                </a:solidFill>
                <a:sym typeface="Symbol"/>
              </a:rPr>
              <a:t>R</a:t>
            </a:r>
            <a:r>
              <a:rPr lang="en-US" sz="2800" dirty="0">
                <a:solidFill>
                  <a:srgbClr val="008000"/>
                </a:solidFill>
                <a:sym typeface="Symbol"/>
              </a:rPr>
              <a:t>(</a:t>
            </a:r>
            <a:r>
              <a:rPr lang="en-US" sz="2800" dirty="0" err="1">
                <a:solidFill>
                  <a:srgbClr val="008000"/>
                </a:solidFill>
                <a:sym typeface="Symbol"/>
              </a:rPr>
              <a:t>s,</a:t>
            </a:r>
            <a:r>
              <a:rPr lang="en-US" sz="2800" dirty="0" err="1">
                <a:solidFill>
                  <a:srgbClr val="008000"/>
                </a:solidFill>
                <a:latin typeface="Calibri"/>
                <a:cs typeface="Calibri"/>
                <a:sym typeface="Symbol" pitchFamily="18" charset="2"/>
              </a:rPr>
              <a:t>a</a:t>
            </a:r>
            <a:r>
              <a:rPr lang="en-US" sz="2800" dirty="0" err="1">
                <a:solidFill>
                  <a:srgbClr val="008000"/>
                </a:solidFill>
                <a:sym typeface="Symbol"/>
              </a:rPr>
              <a:t>,s</a:t>
            </a:r>
            <a:r>
              <a:rPr lang="en-US" sz="2800" dirty="0">
                <a:solidFill>
                  <a:srgbClr val="008000"/>
                </a:solidFill>
                <a:sym typeface="Symbol"/>
              </a:rPr>
              <a:t>’)</a:t>
            </a:r>
            <a:r>
              <a:rPr lang="en-US" sz="2800" i="1" dirty="0">
                <a:solidFill>
                  <a:srgbClr val="008000"/>
                </a:solidFill>
                <a:sym typeface="Symbol"/>
              </a:rPr>
              <a:t> </a:t>
            </a:r>
            <a:r>
              <a:rPr lang="en-US" sz="2800" dirty="0">
                <a:solidFill>
                  <a:srgbClr val="008000"/>
                </a:solidFill>
                <a:sym typeface="Symbol"/>
              </a:rPr>
              <a:t>+</a:t>
            </a:r>
            <a:r>
              <a:rPr lang="en-US" sz="2800" i="1" dirty="0">
                <a:solidFill>
                  <a:srgbClr val="008000"/>
                </a:solidFill>
                <a:sym typeface="Symbol"/>
              </a:rPr>
              <a:t> </a:t>
            </a:r>
            <a:r>
              <a:rPr lang="en-US" sz="2800" dirty="0">
                <a:solidFill>
                  <a:srgbClr val="008000"/>
                </a:solidFill>
                <a:ea typeface="ＭＳ Ｐゴシック" pitchFamily="34" charset="-128"/>
              </a:rPr>
              <a:t>γ </a:t>
            </a:r>
            <a:r>
              <a:rPr lang="en-US" sz="2800" dirty="0" err="1">
                <a:solidFill>
                  <a:srgbClr val="008000"/>
                </a:solidFill>
                <a:ea typeface="ＭＳ Ｐゴシック" pitchFamily="34" charset="-128"/>
              </a:rPr>
              <a:t>max</a:t>
            </a:r>
            <a:r>
              <a:rPr lang="en-US" sz="2800" baseline="-25000" dirty="0" err="1">
                <a:solidFill>
                  <a:srgbClr val="008000"/>
                </a:solidFill>
                <a:ea typeface="ＭＳ Ｐゴシック" pitchFamily="34" charset="-128"/>
              </a:rPr>
              <a:t>a</a:t>
            </a:r>
            <a:r>
              <a:rPr lang="en-US" sz="2800" baseline="-25000" dirty="0">
                <a:solidFill>
                  <a:srgbClr val="008000"/>
                </a:solidFill>
                <a:ea typeface="ＭＳ Ｐゴシック" pitchFamily="34" charset="-128"/>
              </a:rPr>
              <a:t>’</a:t>
            </a:r>
            <a:r>
              <a:rPr lang="en-US" sz="2800" dirty="0">
                <a:solidFill>
                  <a:srgbClr val="008000"/>
                </a:solidFill>
                <a:ea typeface="ＭＳ Ｐゴシック" pitchFamily="34" charset="-128"/>
              </a:rPr>
              <a:t> Q</a:t>
            </a:r>
            <a:r>
              <a:rPr lang="en-US" sz="2800" baseline="30000" dirty="0">
                <a:solidFill>
                  <a:srgbClr val="008000"/>
                </a:solidFill>
                <a:ea typeface="ＭＳ Ｐゴシック" pitchFamily="34" charset="-128"/>
                <a:sym typeface="Symbol" pitchFamily="18" charset="2"/>
              </a:rPr>
              <a:t> </a:t>
            </a:r>
            <a:r>
              <a:rPr lang="en-US" sz="2800" dirty="0">
                <a:solidFill>
                  <a:srgbClr val="008000"/>
                </a:solidFill>
              </a:rPr>
              <a:t>(</a:t>
            </a:r>
            <a:r>
              <a:rPr lang="en-US" sz="2800" dirty="0" err="1">
                <a:solidFill>
                  <a:srgbClr val="008000"/>
                </a:solidFill>
              </a:rPr>
              <a:t>s’,a</a:t>
            </a:r>
            <a:r>
              <a:rPr lang="en-US" sz="2800" dirty="0">
                <a:solidFill>
                  <a:srgbClr val="008000"/>
                </a:solidFill>
              </a:rPr>
              <a:t>’) </a:t>
            </a:r>
            <a:r>
              <a:rPr lang="en-US" sz="2800" dirty="0">
                <a:solidFill>
                  <a:schemeClr val="tx2"/>
                </a:solidFill>
              </a:rPr>
              <a:t>- </a:t>
            </a:r>
            <a:r>
              <a:rPr lang="en-US" sz="2800" dirty="0">
                <a:solidFill>
                  <a:schemeClr val="tx2"/>
                </a:solidFill>
                <a:ea typeface="ＭＳ Ｐゴシック" pitchFamily="34" charset="-128"/>
              </a:rPr>
              <a:t>Q(</a:t>
            </a:r>
            <a:r>
              <a:rPr lang="en-US" sz="2800" dirty="0" err="1">
                <a:solidFill>
                  <a:schemeClr val="tx2"/>
                </a:solidFill>
                <a:ea typeface="ＭＳ Ｐゴシック" pitchFamily="34" charset="-128"/>
              </a:rPr>
              <a:t>s,a</a:t>
            </a:r>
            <a:r>
              <a:rPr lang="en-US" sz="2800" dirty="0">
                <a:solidFill>
                  <a:schemeClr val="tx2"/>
                </a:solidFill>
                <a:ea typeface="ＭＳ Ｐゴシック" pitchFamily="34" charset="-128"/>
              </a:rPr>
              <a:t>) </a:t>
            </a:r>
            <a:r>
              <a:rPr lang="en-US" sz="2800" dirty="0">
                <a:solidFill>
                  <a:schemeClr val="tx2"/>
                </a:solidFill>
              </a:rPr>
              <a:t> ] </a:t>
            </a:r>
            <a:r>
              <a:rPr lang="en-US" sz="2800" dirty="0">
                <a:solidFill>
                  <a:schemeClr val="tx2"/>
                </a:solidFill>
                <a:sym typeface="Symbol"/>
              </a:rPr>
              <a:t></a:t>
            </a:r>
            <a:r>
              <a:rPr lang="en-US" sz="2800" dirty="0" err="1">
                <a:solidFill>
                  <a:schemeClr val="tx2"/>
                </a:solidFill>
                <a:cs typeface="Arial" charset="0"/>
              </a:rPr>
              <a:t>Q</a:t>
            </a:r>
            <a:r>
              <a:rPr lang="en-US" sz="2800" b="1" baseline="-25000" dirty="0" err="1">
                <a:solidFill>
                  <a:schemeClr val="tx2"/>
                </a:solidFill>
                <a:cs typeface="Arial" charset="0"/>
              </a:rPr>
              <a:t>w</a:t>
            </a:r>
            <a:r>
              <a:rPr lang="en-US" sz="2800" dirty="0">
                <a:solidFill>
                  <a:schemeClr val="tx2"/>
                </a:solidFill>
                <a:cs typeface="Arial" charset="0"/>
              </a:rPr>
              <a:t>(</a:t>
            </a:r>
            <a:r>
              <a:rPr lang="en-US" sz="2800" dirty="0" err="1">
                <a:solidFill>
                  <a:schemeClr val="tx2"/>
                </a:solidFill>
                <a:cs typeface="Arial" charset="0"/>
              </a:rPr>
              <a:t>s,a</a:t>
            </a:r>
            <a:r>
              <a:rPr lang="en-US" sz="2800" dirty="0">
                <a:solidFill>
                  <a:schemeClr val="tx2"/>
                </a:solidFill>
                <a:cs typeface="Arial" charset="0"/>
              </a:rPr>
              <a:t>)</a:t>
            </a:r>
            <a:r>
              <a:rPr lang="en-US" sz="2800" dirty="0">
                <a:solidFill>
                  <a:schemeClr val="tx2"/>
                </a:solidFill>
                <a:sym typeface="Symbol"/>
              </a:rPr>
              <a:t>/</a:t>
            </a:r>
            <a:r>
              <a:rPr lang="en-US" sz="2800" dirty="0" err="1">
                <a:solidFill>
                  <a:schemeClr val="tx2"/>
                </a:solidFill>
                <a:sym typeface="Symbol"/>
              </a:rPr>
              <a:t>w</a:t>
            </a:r>
            <a:r>
              <a:rPr lang="en-US" sz="2800" baseline="-25000" dirty="0" err="1">
                <a:solidFill>
                  <a:schemeClr val="tx2"/>
                </a:solidFill>
                <a:sym typeface="Symbol"/>
              </a:rPr>
              <a:t>i</a:t>
            </a:r>
            <a:endParaRPr lang="en-US" sz="2800" baseline="-25000" dirty="0">
              <a:solidFill>
                <a:schemeClr val="tx2"/>
              </a:solidFill>
              <a:sym typeface="Symbol"/>
            </a:endParaRPr>
          </a:p>
          <a:p>
            <a:pPr marL="457176" lvl="1" indent="0">
              <a:buNone/>
            </a:pPr>
            <a:r>
              <a:rPr lang="en-US" sz="2800" dirty="0">
                <a:solidFill>
                  <a:srgbClr val="CC00CC"/>
                </a:solidFill>
                <a:sym typeface="Symbol"/>
              </a:rPr>
              <a:t>         </a:t>
            </a:r>
            <a:r>
              <a:rPr lang="en-US" sz="2800" dirty="0">
                <a:solidFill>
                  <a:schemeClr val="tx2"/>
                </a:solidFill>
                <a:sym typeface="Symbol"/>
              </a:rPr>
              <a:t>=  </a:t>
            </a:r>
            <a:r>
              <a:rPr lang="en-US" sz="2800" dirty="0" err="1">
                <a:solidFill>
                  <a:schemeClr val="tx2"/>
                </a:solidFill>
                <a:ea typeface="ＭＳ Ｐゴシック" pitchFamily="34" charset="-128"/>
              </a:rPr>
              <a:t>w</a:t>
            </a:r>
            <a:r>
              <a:rPr lang="en-US" sz="2800" baseline="-25000" dirty="0" err="1">
                <a:solidFill>
                  <a:schemeClr val="tx2"/>
                </a:solidFill>
                <a:ea typeface="ＭＳ Ｐゴシック" pitchFamily="34" charset="-128"/>
              </a:rPr>
              <a:t>i</a:t>
            </a:r>
            <a:r>
              <a:rPr lang="en-US" sz="2800" dirty="0">
                <a:solidFill>
                  <a:schemeClr val="tx2"/>
                </a:solidFill>
                <a:ea typeface="ＭＳ Ｐゴシック" pitchFamily="34" charset="-128"/>
              </a:rPr>
              <a:t> +  </a:t>
            </a:r>
            <a:r>
              <a:rPr lang="en-US" sz="2800" dirty="0">
                <a:solidFill>
                  <a:srgbClr val="0000FF"/>
                </a:solidFill>
                <a:sym typeface="Symbol"/>
              </a:rPr>
              <a:t> </a:t>
            </a:r>
            <a:r>
              <a:rPr lang="en-US" sz="2800" dirty="0">
                <a:solidFill>
                  <a:schemeClr val="tx2"/>
                </a:solidFill>
                <a:sym typeface="Symbol"/>
              </a:rPr>
              <a:t></a:t>
            </a:r>
            <a:r>
              <a:rPr lang="en-US" sz="2800" dirty="0">
                <a:solidFill>
                  <a:schemeClr val="tx2"/>
                </a:solidFill>
              </a:rPr>
              <a:t> [</a:t>
            </a:r>
            <a:r>
              <a:rPr lang="en-US" sz="2800" i="1" dirty="0">
                <a:solidFill>
                  <a:srgbClr val="008000"/>
                </a:solidFill>
                <a:sym typeface="Symbol"/>
              </a:rPr>
              <a:t>R</a:t>
            </a:r>
            <a:r>
              <a:rPr lang="en-US" sz="2800" dirty="0">
                <a:solidFill>
                  <a:srgbClr val="008000"/>
                </a:solidFill>
                <a:sym typeface="Symbol"/>
              </a:rPr>
              <a:t>(</a:t>
            </a:r>
            <a:r>
              <a:rPr lang="en-US" sz="2800" dirty="0" err="1">
                <a:solidFill>
                  <a:srgbClr val="008000"/>
                </a:solidFill>
                <a:sym typeface="Symbol"/>
              </a:rPr>
              <a:t>s,</a:t>
            </a:r>
            <a:r>
              <a:rPr lang="en-US" sz="2800" dirty="0" err="1">
                <a:solidFill>
                  <a:srgbClr val="008000"/>
                </a:solidFill>
                <a:latin typeface="Calibri"/>
                <a:cs typeface="Calibri"/>
                <a:sym typeface="Symbol" pitchFamily="18" charset="2"/>
              </a:rPr>
              <a:t>a</a:t>
            </a:r>
            <a:r>
              <a:rPr lang="en-US" sz="2800" dirty="0" err="1">
                <a:solidFill>
                  <a:srgbClr val="008000"/>
                </a:solidFill>
                <a:sym typeface="Symbol"/>
              </a:rPr>
              <a:t>,s</a:t>
            </a:r>
            <a:r>
              <a:rPr lang="en-US" sz="2800" dirty="0">
                <a:solidFill>
                  <a:srgbClr val="008000"/>
                </a:solidFill>
                <a:sym typeface="Symbol"/>
              </a:rPr>
              <a:t>’)</a:t>
            </a:r>
            <a:r>
              <a:rPr lang="en-US" sz="2800" i="1" dirty="0">
                <a:solidFill>
                  <a:srgbClr val="008000"/>
                </a:solidFill>
                <a:sym typeface="Symbol"/>
              </a:rPr>
              <a:t> </a:t>
            </a:r>
            <a:r>
              <a:rPr lang="en-US" sz="2800" dirty="0">
                <a:solidFill>
                  <a:srgbClr val="008000"/>
                </a:solidFill>
                <a:sym typeface="Symbol"/>
              </a:rPr>
              <a:t>+</a:t>
            </a:r>
            <a:r>
              <a:rPr lang="en-US" sz="2800" i="1" dirty="0">
                <a:solidFill>
                  <a:srgbClr val="008000"/>
                </a:solidFill>
                <a:sym typeface="Symbol"/>
              </a:rPr>
              <a:t> </a:t>
            </a:r>
            <a:r>
              <a:rPr lang="en-US" sz="2800" dirty="0">
                <a:solidFill>
                  <a:srgbClr val="008000"/>
                </a:solidFill>
                <a:ea typeface="ＭＳ Ｐゴシック" pitchFamily="34" charset="-128"/>
              </a:rPr>
              <a:t>γ </a:t>
            </a:r>
            <a:r>
              <a:rPr lang="en-US" sz="2800" dirty="0" err="1">
                <a:solidFill>
                  <a:srgbClr val="008000"/>
                </a:solidFill>
                <a:ea typeface="ＭＳ Ｐゴシック" pitchFamily="34" charset="-128"/>
              </a:rPr>
              <a:t>max</a:t>
            </a:r>
            <a:r>
              <a:rPr lang="en-US" sz="2800" baseline="-25000" dirty="0" err="1">
                <a:solidFill>
                  <a:srgbClr val="008000"/>
                </a:solidFill>
                <a:ea typeface="ＭＳ Ｐゴシック" pitchFamily="34" charset="-128"/>
              </a:rPr>
              <a:t>a</a:t>
            </a:r>
            <a:r>
              <a:rPr lang="en-US" sz="2800" baseline="-25000" dirty="0">
                <a:solidFill>
                  <a:srgbClr val="008000"/>
                </a:solidFill>
                <a:ea typeface="ＭＳ Ｐゴシック" pitchFamily="34" charset="-128"/>
              </a:rPr>
              <a:t>’</a:t>
            </a:r>
            <a:r>
              <a:rPr lang="en-US" sz="2800" dirty="0">
                <a:solidFill>
                  <a:srgbClr val="008000"/>
                </a:solidFill>
                <a:ea typeface="ＭＳ Ｐゴシック" pitchFamily="34" charset="-128"/>
              </a:rPr>
              <a:t> Q</a:t>
            </a:r>
            <a:r>
              <a:rPr lang="en-US" sz="2800" baseline="30000" dirty="0">
                <a:solidFill>
                  <a:srgbClr val="008000"/>
                </a:solidFill>
                <a:ea typeface="ＭＳ Ｐゴシック" pitchFamily="34" charset="-128"/>
                <a:sym typeface="Symbol" pitchFamily="18" charset="2"/>
              </a:rPr>
              <a:t> </a:t>
            </a:r>
            <a:r>
              <a:rPr lang="en-US" sz="2800" dirty="0">
                <a:solidFill>
                  <a:srgbClr val="008000"/>
                </a:solidFill>
              </a:rPr>
              <a:t>(</a:t>
            </a:r>
            <a:r>
              <a:rPr lang="en-US" sz="2800" dirty="0" err="1">
                <a:solidFill>
                  <a:srgbClr val="008000"/>
                </a:solidFill>
              </a:rPr>
              <a:t>s’,a</a:t>
            </a:r>
            <a:r>
              <a:rPr lang="en-US" sz="2800" dirty="0">
                <a:solidFill>
                  <a:srgbClr val="008000"/>
                </a:solidFill>
              </a:rPr>
              <a:t>’) </a:t>
            </a:r>
            <a:r>
              <a:rPr lang="en-US" sz="2800" dirty="0">
                <a:solidFill>
                  <a:schemeClr val="tx2"/>
                </a:solidFill>
              </a:rPr>
              <a:t>- </a:t>
            </a:r>
            <a:r>
              <a:rPr lang="en-US" sz="2800" dirty="0">
                <a:solidFill>
                  <a:schemeClr val="tx2"/>
                </a:solidFill>
                <a:ea typeface="ＭＳ Ｐゴシック" pitchFamily="34" charset="-128"/>
              </a:rPr>
              <a:t>Q(</a:t>
            </a:r>
            <a:r>
              <a:rPr lang="en-US" sz="2800" dirty="0" err="1">
                <a:solidFill>
                  <a:schemeClr val="tx2"/>
                </a:solidFill>
                <a:ea typeface="ＭＳ Ｐゴシック" pitchFamily="34" charset="-128"/>
              </a:rPr>
              <a:t>s,a</a:t>
            </a:r>
            <a:r>
              <a:rPr lang="en-US" sz="2800" dirty="0">
                <a:solidFill>
                  <a:schemeClr val="tx2"/>
                </a:solidFill>
                <a:ea typeface="ＭＳ Ｐゴシック" pitchFamily="34" charset="-128"/>
              </a:rPr>
              <a:t>) </a:t>
            </a:r>
            <a:r>
              <a:rPr lang="en-US" sz="2800" dirty="0">
                <a:solidFill>
                  <a:schemeClr val="tx2"/>
                </a:solidFill>
              </a:rPr>
              <a:t> ] f</a:t>
            </a:r>
            <a:r>
              <a:rPr lang="en-US" sz="2800" baseline="-25000" dirty="0">
                <a:solidFill>
                  <a:schemeClr val="tx2"/>
                </a:solidFill>
                <a:sym typeface="Symbol"/>
              </a:rPr>
              <a:t>i</a:t>
            </a:r>
            <a:r>
              <a:rPr lang="en-US" sz="2800" dirty="0">
                <a:solidFill>
                  <a:schemeClr val="tx2"/>
                </a:solidFill>
                <a:sym typeface="Symbol"/>
              </a:rPr>
              <a:t>(</a:t>
            </a:r>
            <a:r>
              <a:rPr lang="en-US" sz="2800" dirty="0" err="1">
                <a:solidFill>
                  <a:schemeClr val="tx2"/>
                </a:solidFill>
                <a:sym typeface="Symbol"/>
              </a:rPr>
              <a:t>s,a</a:t>
            </a:r>
            <a:r>
              <a:rPr lang="en-US" sz="2800" dirty="0">
                <a:solidFill>
                  <a:schemeClr val="tx2"/>
                </a:solidFill>
                <a:sym typeface="Symbol"/>
              </a:rPr>
              <a:t>)</a:t>
            </a:r>
            <a:endParaRPr lang="en-US" sz="2800" baseline="-25000" dirty="0">
              <a:solidFill>
                <a:schemeClr val="tx2"/>
              </a:solidFill>
              <a:sym typeface="Symbol"/>
            </a:endParaRPr>
          </a:p>
          <a:p>
            <a:endParaRPr lang="en-US" dirty="0">
              <a:solidFill>
                <a:srgbClr val="000090"/>
              </a:solidFill>
            </a:endParaRPr>
          </a:p>
          <a:p>
            <a:r>
              <a:rPr lang="en-US" dirty="0"/>
              <a:t>Qualitative justification:</a:t>
            </a:r>
          </a:p>
          <a:p>
            <a:pPr lvl="1"/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Pleasant surprise: increase weights on +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ve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features, decrease on –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ve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ones</a:t>
            </a:r>
          </a:p>
          <a:p>
            <a:pPr lvl="1"/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Unpleasant surprise: decrease weights on +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ve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features, increase on –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ve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ones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 bwMode="auto">
          <a:xfrm>
            <a:off x="6553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5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305A4B49-A051-4FAA-9AEC-835F91AA8D34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7929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1600200" y="1371600"/>
            <a:ext cx="8991600" cy="762000"/>
          </a:xfrm>
          <a:prstGeom prst="roundRect">
            <a:avLst/>
          </a:prstGeom>
          <a:solidFill>
            <a:srgbClr val="CCECFF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Approximate Q-Learning</a:t>
            </a:r>
          </a:p>
        </p:txBody>
      </p:sp>
      <p:sp>
        <p:nvSpPr>
          <p:cNvPr id="180326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2286000"/>
            <a:ext cx="9296400" cy="426720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2400" dirty="0"/>
              <a:t>Q-learning with linear Q-functions:</a:t>
            </a:r>
          </a:p>
          <a:p>
            <a:pPr>
              <a:lnSpc>
                <a:spcPct val="80000"/>
              </a:lnSpc>
            </a:pPr>
            <a:endParaRPr lang="en-US" sz="2400" dirty="0"/>
          </a:p>
          <a:p>
            <a:pPr>
              <a:lnSpc>
                <a:spcPct val="80000"/>
              </a:lnSpc>
            </a:pPr>
            <a:endParaRPr lang="en-US" sz="2400" dirty="0"/>
          </a:p>
          <a:p>
            <a:pPr>
              <a:lnSpc>
                <a:spcPct val="80000"/>
              </a:lnSpc>
            </a:pPr>
            <a:endParaRPr lang="en-US" sz="2400" dirty="0"/>
          </a:p>
          <a:p>
            <a:pPr>
              <a:lnSpc>
                <a:spcPct val="80000"/>
              </a:lnSpc>
            </a:pPr>
            <a:endParaRPr lang="en-US" sz="2400" dirty="0"/>
          </a:p>
          <a:p>
            <a:pPr>
              <a:lnSpc>
                <a:spcPct val="80000"/>
              </a:lnSpc>
            </a:pPr>
            <a:endParaRPr lang="en-US" sz="2400" dirty="0"/>
          </a:p>
          <a:p>
            <a:pPr>
              <a:lnSpc>
                <a:spcPct val="80000"/>
              </a:lnSpc>
            </a:pPr>
            <a:endParaRPr lang="en-US" sz="1000" dirty="0"/>
          </a:p>
          <a:p>
            <a:pPr>
              <a:lnSpc>
                <a:spcPct val="80000"/>
              </a:lnSpc>
            </a:pPr>
            <a:r>
              <a:rPr lang="en-US" sz="2400" dirty="0"/>
              <a:t>Intuitive interpretation:</a:t>
            </a:r>
          </a:p>
          <a:p>
            <a:pPr lvl="1">
              <a:lnSpc>
                <a:spcPct val="80000"/>
              </a:lnSpc>
            </a:pPr>
            <a:r>
              <a:rPr lang="en-US" dirty="0"/>
              <a:t>Adjust weights of active features</a:t>
            </a:r>
          </a:p>
          <a:p>
            <a:pPr lvl="1">
              <a:lnSpc>
                <a:spcPct val="80000"/>
              </a:lnSpc>
            </a:pPr>
            <a:r>
              <a:rPr lang="en-US" dirty="0"/>
              <a:t>E.g., if something unexpectedly bad happens, blame the features that were on: </a:t>
            </a:r>
            <a:r>
              <a:rPr lang="en-US" dirty="0" err="1"/>
              <a:t>disprefer</a:t>
            </a:r>
            <a:r>
              <a:rPr lang="en-US" dirty="0"/>
              <a:t> all states with that state’s features</a:t>
            </a:r>
            <a:endParaRPr lang="en-US" sz="1200" dirty="0"/>
          </a:p>
          <a:p>
            <a:pPr>
              <a:lnSpc>
                <a:spcPct val="80000"/>
              </a:lnSpc>
            </a:pPr>
            <a:r>
              <a:rPr lang="en-US" sz="2400" dirty="0"/>
              <a:t>Formal justification: online least squares</a:t>
            </a:r>
          </a:p>
        </p:txBody>
      </p:sp>
      <p:pic>
        <p:nvPicPr>
          <p:cNvPr id="18" name="Picture 17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381125" y="3931161"/>
            <a:ext cx="4791075" cy="315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Picture 18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035175" y="4464561"/>
            <a:ext cx="4518025" cy="315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4" name="Picture 6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209800" y="1600200"/>
            <a:ext cx="7835900" cy="334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16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1371600" y="3151188"/>
            <a:ext cx="6129602" cy="6386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14" descr="TP_tmp.pn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 cstate="print"/>
          <a:stretch>
            <a:fillRect/>
          </a:stretch>
        </p:blipFill>
        <p:spPr bwMode="auto">
          <a:xfrm>
            <a:off x="1371600" y="2771955"/>
            <a:ext cx="3512789" cy="389599"/>
          </a:xfrm>
          <a:prstGeom prst="rect">
            <a:avLst/>
          </a:prstGeom>
          <a:noFill/>
          <a:ln/>
          <a:effectLst/>
        </p:spPr>
      </p:pic>
      <p:sp>
        <p:nvSpPr>
          <p:cNvPr id="18442" name="TextBox 16"/>
          <p:cNvSpPr txBox="1">
            <a:spLocks noChangeArrowheads="1"/>
          </p:cNvSpPr>
          <p:nvPr/>
        </p:nvSpPr>
        <p:spPr bwMode="auto">
          <a:xfrm>
            <a:off x="6871050" y="3866073"/>
            <a:ext cx="188586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400" dirty="0"/>
              <a:t>Exact Q’s</a:t>
            </a:r>
          </a:p>
        </p:txBody>
      </p:sp>
      <p:sp>
        <p:nvSpPr>
          <p:cNvPr id="18443" name="TextBox 17"/>
          <p:cNvSpPr txBox="1">
            <a:spLocks noChangeArrowheads="1"/>
          </p:cNvSpPr>
          <p:nvPr/>
        </p:nvSpPr>
        <p:spPr bwMode="auto">
          <a:xfrm>
            <a:off x="6837871" y="4399473"/>
            <a:ext cx="233488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400"/>
              <a:t>Approximate Q’s</a:t>
            </a:r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121775" y="2761502"/>
            <a:ext cx="2940050" cy="284593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3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32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32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326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326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42" grpId="0"/>
      <p:bldP spid="18443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ight Arrow 52"/>
          <p:cNvSpPr/>
          <p:nvPr/>
        </p:nvSpPr>
        <p:spPr>
          <a:xfrm>
            <a:off x="6324600" y="2057400"/>
            <a:ext cx="2362200" cy="1600200"/>
          </a:xfrm>
          <a:prstGeom prst="rightArrow">
            <a:avLst>
              <a:gd name="adj1" fmla="val 50000"/>
              <a:gd name="adj2" fmla="val 37912"/>
            </a:avLst>
          </a:prstGeom>
          <a:solidFill>
            <a:srgbClr val="CCECFF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Example: Q-Pacman</a:t>
            </a:r>
          </a:p>
        </p:txBody>
      </p:sp>
      <p:pic>
        <p:nvPicPr>
          <p:cNvPr id="1804315" name="Picture 27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2971800" y="2209800"/>
            <a:ext cx="2970896" cy="2646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04316" name="Picture 28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3023105" y="3200400"/>
            <a:ext cx="2920495" cy="2646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8" name="Picture 57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8" cstate="print"/>
          <a:stretch>
            <a:fillRect/>
          </a:stretch>
        </p:blipFill>
        <p:spPr bwMode="auto">
          <a:xfrm>
            <a:off x="2286000" y="4391048"/>
            <a:ext cx="4298086" cy="485752"/>
          </a:xfrm>
          <a:prstGeom prst="rect">
            <a:avLst/>
          </a:prstGeom>
          <a:noFill/>
          <a:ln/>
          <a:effectLst/>
        </p:spPr>
      </p:pic>
      <p:pic>
        <p:nvPicPr>
          <p:cNvPr id="18441" name="Picture 30" descr="txp_fig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9" cstate="print"/>
          <a:srcRect/>
          <a:stretch>
            <a:fillRect/>
          </a:stretch>
        </p:blipFill>
        <p:spPr bwMode="auto">
          <a:xfrm>
            <a:off x="2590056" y="1219200"/>
            <a:ext cx="6906374" cy="380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9" name="Picture 48" descr="txp_fi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0" cstate="print"/>
          <a:stretch>
            <a:fillRect/>
          </a:stretch>
        </p:blipFill>
        <p:spPr bwMode="auto">
          <a:xfrm>
            <a:off x="1919288" y="5334000"/>
            <a:ext cx="2555662" cy="214185"/>
          </a:xfrm>
          <a:prstGeom prst="rect">
            <a:avLst/>
          </a:prstGeom>
          <a:noFill/>
          <a:ln/>
          <a:effectLst/>
        </p:spPr>
      </p:pic>
      <p:pic>
        <p:nvPicPr>
          <p:cNvPr id="64" name="Picture 63" descr="txp_fi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1" cstate="print"/>
          <a:stretch>
            <a:fillRect/>
          </a:stretch>
        </p:blipFill>
        <p:spPr bwMode="auto">
          <a:xfrm>
            <a:off x="6262684" y="5105400"/>
            <a:ext cx="4010033" cy="315396"/>
          </a:xfrm>
          <a:prstGeom prst="rect">
            <a:avLst/>
          </a:prstGeom>
          <a:noFill/>
          <a:ln/>
          <a:effectLst/>
        </p:spPr>
      </p:pic>
      <p:pic>
        <p:nvPicPr>
          <p:cNvPr id="65" name="Picture 64" descr="txp_fig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2" cstate="print"/>
          <a:stretch>
            <a:fillRect/>
          </a:stretch>
        </p:blipFill>
        <p:spPr bwMode="auto">
          <a:xfrm>
            <a:off x="6310159" y="5549165"/>
            <a:ext cx="4205595" cy="315398"/>
          </a:xfrm>
          <a:prstGeom prst="rect">
            <a:avLst/>
          </a:prstGeom>
          <a:noFill/>
          <a:ln/>
          <a:effectLst/>
        </p:spPr>
      </p:pic>
      <p:pic>
        <p:nvPicPr>
          <p:cNvPr id="1804323" name="Picture 35" descr="txp_fig"/>
          <p:cNvPicPr>
            <a:picLocks noChangeAspect="1" noChangeArrowheads="1"/>
          </p:cNvPicPr>
          <p:nvPr>
            <p:custDataLst>
              <p:tags r:id="rId8"/>
            </p:custDataLst>
          </p:nvPr>
        </p:nvPicPr>
        <p:blipFill>
          <a:blip r:embed="rId23" cstate="print"/>
          <a:srcRect/>
          <a:stretch>
            <a:fillRect/>
          </a:stretch>
        </p:blipFill>
        <p:spPr bwMode="auto">
          <a:xfrm>
            <a:off x="2667000" y="6248400"/>
            <a:ext cx="6906369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50" name="Group 49"/>
          <p:cNvGrpSpPr/>
          <p:nvPr/>
        </p:nvGrpSpPr>
        <p:grpSpPr>
          <a:xfrm>
            <a:off x="571500" y="1981200"/>
            <a:ext cx="2073910" cy="1752600"/>
            <a:chOff x="8534400" y="1279524"/>
            <a:chExt cx="2705100" cy="2286000"/>
          </a:xfrm>
        </p:grpSpPr>
        <p:grpSp>
          <p:nvGrpSpPr>
            <p:cNvPr id="18437" name="Group 14"/>
            <p:cNvGrpSpPr>
              <a:grpSpLocks/>
            </p:cNvGrpSpPr>
            <p:nvPr/>
          </p:nvGrpSpPr>
          <p:grpSpPr bwMode="auto">
            <a:xfrm>
              <a:off x="8904288" y="1279524"/>
              <a:ext cx="2335212" cy="2286000"/>
              <a:chOff x="3984" y="960"/>
              <a:chExt cx="1584" cy="1551"/>
            </a:xfrm>
          </p:grpSpPr>
          <p:grpSp>
            <p:nvGrpSpPr>
              <p:cNvPr id="18453" name="Group 15"/>
              <p:cNvGrpSpPr>
                <a:grpSpLocks/>
              </p:cNvGrpSpPr>
              <p:nvPr/>
            </p:nvGrpSpPr>
            <p:grpSpPr bwMode="auto">
              <a:xfrm>
                <a:off x="3984" y="960"/>
                <a:ext cx="1584" cy="1551"/>
                <a:chOff x="3744" y="960"/>
                <a:chExt cx="1584" cy="1551"/>
              </a:xfrm>
            </p:grpSpPr>
            <p:grpSp>
              <p:nvGrpSpPr>
                <p:cNvPr id="18455" name="Group 16"/>
                <p:cNvGrpSpPr>
                  <a:grpSpLocks/>
                </p:cNvGrpSpPr>
                <p:nvPr/>
              </p:nvGrpSpPr>
              <p:grpSpPr bwMode="auto">
                <a:xfrm>
                  <a:off x="3744" y="960"/>
                  <a:ext cx="1584" cy="1551"/>
                  <a:chOff x="3408" y="912"/>
                  <a:chExt cx="1584" cy="1551"/>
                </a:xfrm>
              </p:grpSpPr>
              <p:grpSp>
                <p:nvGrpSpPr>
                  <p:cNvPr id="18459" name="Group 17"/>
                  <p:cNvGrpSpPr>
                    <a:grpSpLocks/>
                  </p:cNvGrpSpPr>
                  <p:nvPr/>
                </p:nvGrpSpPr>
                <p:grpSpPr bwMode="auto">
                  <a:xfrm>
                    <a:off x="3408" y="912"/>
                    <a:ext cx="1584" cy="1551"/>
                    <a:chOff x="3360" y="1008"/>
                    <a:chExt cx="1584" cy="1551"/>
                  </a:xfrm>
                </p:grpSpPr>
                <p:pic>
                  <p:nvPicPr>
                    <p:cNvPr id="18463" name="Picture 18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4" cstate="print"/>
                    <a:srcRect r="73026"/>
                    <a:stretch>
                      <a:fillRect/>
                    </a:stretch>
                  </p:blipFill>
                  <p:spPr bwMode="auto">
                    <a:xfrm>
                      <a:off x="3360" y="1008"/>
                      <a:ext cx="768" cy="1551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</p:pic>
                <p:pic>
                  <p:nvPicPr>
                    <p:cNvPr id="18464" name="Picture 19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4" cstate="print"/>
                    <a:srcRect l="72498" r="-1158"/>
                    <a:stretch>
                      <a:fillRect/>
                    </a:stretch>
                  </p:blipFill>
                  <p:spPr bwMode="auto">
                    <a:xfrm>
                      <a:off x="4128" y="1008"/>
                      <a:ext cx="816" cy="1551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</p:pic>
              </p:grpSp>
              <p:pic>
                <p:nvPicPr>
                  <p:cNvPr id="18460" name="Picture 20"/>
                  <p:cNvPicPr>
                    <a:picLocks noChangeAspect="1" noChangeArrowheads="1"/>
                  </p:cNvPicPr>
                  <p:nvPr/>
                </p:nvPicPr>
                <p:blipFill>
                  <a:blip r:embed="rId25" cstate="print"/>
                  <a:srcRect/>
                  <a:stretch>
                    <a:fillRect/>
                  </a:stretch>
                </p:blipFill>
                <p:spPr bwMode="auto">
                  <a:xfrm>
                    <a:off x="3480" y="1872"/>
                    <a:ext cx="216" cy="16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  <p:pic>
                <p:nvPicPr>
                  <p:cNvPr id="18461" name="Picture 21"/>
                  <p:cNvPicPr>
                    <a:picLocks noChangeAspect="1" noChangeArrowheads="1"/>
                  </p:cNvPicPr>
                  <p:nvPr/>
                </p:nvPicPr>
                <p:blipFill>
                  <a:blip r:embed="rId26" cstate="print"/>
                  <a:srcRect/>
                  <a:stretch>
                    <a:fillRect/>
                  </a:stretch>
                </p:blipFill>
                <p:spPr bwMode="auto">
                  <a:xfrm>
                    <a:off x="3792" y="2160"/>
                    <a:ext cx="197" cy="17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  <p:pic>
                <p:nvPicPr>
                  <p:cNvPr id="18462" name="Picture 22"/>
                  <p:cNvPicPr>
                    <a:picLocks noChangeAspect="1" noChangeArrowheads="1"/>
                  </p:cNvPicPr>
                  <p:nvPr/>
                </p:nvPicPr>
                <p:blipFill>
                  <a:blip r:embed="rId27" cstate="print"/>
                  <a:srcRect/>
                  <a:stretch>
                    <a:fillRect/>
                  </a:stretch>
                </p:blipFill>
                <p:spPr bwMode="auto">
                  <a:xfrm>
                    <a:off x="3504" y="2160"/>
                    <a:ext cx="216" cy="187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</p:grpSp>
            <p:sp>
              <p:nvSpPr>
                <p:cNvPr id="18456" name="Rectangle 23"/>
                <p:cNvSpPr>
                  <a:spLocks noChangeArrowheads="1"/>
                </p:cNvSpPr>
                <p:nvPr/>
              </p:nvSpPr>
              <p:spPr bwMode="auto">
                <a:xfrm>
                  <a:off x="4032" y="2208"/>
                  <a:ext cx="96" cy="144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457" name="Rectangle 24"/>
                <p:cNvSpPr>
                  <a:spLocks noChangeArrowheads="1"/>
                </p:cNvSpPr>
                <p:nvPr/>
              </p:nvSpPr>
              <p:spPr bwMode="auto">
                <a:xfrm>
                  <a:off x="4320" y="1968"/>
                  <a:ext cx="96" cy="384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458" name="Rectangle 25"/>
                <p:cNvSpPr>
                  <a:spLocks noChangeArrowheads="1"/>
                </p:cNvSpPr>
                <p:nvPr/>
              </p:nvSpPr>
              <p:spPr bwMode="auto">
                <a:xfrm>
                  <a:off x="4320" y="1968"/>
                  <a:ext cx="528" cy="96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18454" name="Rectangle 26"/>
              <p:cNvSpPr>
                <a:spLocks noChangeArrowheads="1"/>
              </p:cNvSpPr>
              <p:nvPr/>
            </p:nvSpPr>
            <p:spPr bwMode="auto">
              <a:xfrm>
                <a:off x="4080" y="2112"/>
                <a:ext cx="144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pic>
          <p:nvPicPr>
            <p:cNvPr id="18449" name="Picture 40" descr="TP_tmp.png"/>
            <p:cNvPicPr>
              <a:picLocks noChangeAspect="1"/>
            </p:cNvPicPr>
            <p:nvPr>
              <p:custDataLst>
                <p:tags r:id="rId14"/>
              </p:custDataLst>
            </p:nvPr>
          </p:nvPicPr>
          <p:blipFill>
            <a:blip r:embed="rId28" cstate="print"/>
            <a:srcRect/>
            <a:stretch>
              <a:fillRect/>
            </a:stretch>
          </p:blipFill>
          <p:spPr bwMode="auto">
            <a:xfrm>
              <a:off x="8534400" y="2193924"/>
              <a:ext cx="228600" cy="28337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60" name="Group 59"/>
          <p:cNvGrpSpPr/>
          <p:nvPr/>
        </p:nvGrpSpPr>
        <p:grpSpPr>
          <a:xfrm>
            <a:off x="8991600" y="1981200"/>
            <a:ext cx="2219960" cy="1752600"/>
            <a:chOff x="8610600" y="2057400"/>
            <a:chExt cx="2895600" cy="2286000"/>
          </a:xfrm>
        </p:grpSpPr>
        <p:grpSp>
          <p:nvGrpSpPr>
            <p:cNvPr id="2" name="Group 4"/>
            <p:cNvGrpSpPr>
              <a:grpSpLocks/>
            </p:cNvGrpSpPr>
            <p:nvPr/>
          </p:nvGrpSpPr>
          <p:grpSpPr bwMode="auto">
            <a:xfrm>
              <a:off x="9170988" y="2057400"/>
              <a:ext cx="2335212" cy="2286000"/>
              <a:chOff x="3984" y="2640"/>
              <a:chExt cx="1584" cy="1551"/>
            </a:xfrm>
          </p:grpSpPr>
          <p:grpSp>
            <p:nvGrpSpPr>
              <p:cNvPr id="18465" name="Group 5"/>
              <p:cNvGrpSpPr>
                <a:grpSpLocks/>
              </p:cNvGrpSpPr>
              <p:nvPr/>
            </p:nvGrpSpPr>
            <p:grpSpPr bwMode="auto">
              <a:xfrm>
                <a:off x="3984" y="2640"/>
                <a:ext cx="1584" cy="1551"/>
                <a:chOff x="3360" y="1008"/>
                <a:chExt cx="1584" cy="1551"/>
              </a:xfrm>
            </p:grpSpPr>
            <p:pic>
              <p:nvPicPr>
                <p:cNvPr id="18472" name="Picture 6"/>
                <p:cNvPicPr>
                  <a:picLocks noChangeAspect="1" noChangeArrowheads="1"/>
                </p:cNvPicPr>
                <p:nvPr/>
              </p:nvPicPr>
              <p:blipFill>
                <a:blip r:embed="rId24" cstate="print"/>
                <a:srcRect r="73026"/>
                <a:stretch>
                  <a:fillRect/>
                </a:stretch>
              </p:blipFill>
              <p:spPr bwMode="auto">
                <a:xfrm>
                  <a:off x="3360" y="1008"/>
                  <a:ext cx="768" cy="155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18473" name="Picture 7"/>
                <p:cNvPicPr>
                  <a:picLocks noChangeAspect="1" noChangeArrowheads="1"/>
                </p:cNvPicPr>
                <p:nvPr/>
              </p:nvPicPr>
              <p:blipFill>
                <a:blip r:embed="rId24" cstate="print"/>
                <a:srcRect l="72498" r="-1158"/>
                <a:stretch>
                  <a:fillRect/>
                </a:stretch>
              </p:blipFill>
              <p:spPr bwMode="auto">
                <a:xfrm>
                  <a:off x="4128" y="1008"/>
                  <a:ext cx="816" cy="155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</p:grpSp>
          <p:pic>
            <p:nvPicPr>
              <p:cNvPr id="18466" name="Picture 8"/>
              <p:cNvPicPr>
                <a:picLocks noChangeAspect="1" noChangeArrowheads="1"/>
              </p:cNvPicPr>
              <p:nvPr/>
            </p:nvPicPr>
            <p:blipFill>
              <a:blip r:embed="rId26" cstate="print"/>
              <a:srcRect/>
              <a:stretch>
                <a:fillRect/>
              </a:stretch>
            </p:blipFill>
            <p:spPr bwMode="auto">
              <a:xfrm>
                <a:off x="4224" y="3888"/>
                <a:ext cx="197" cy="17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8467" name="Picture 9"/>
              <p:cNvPicPr>
                <a:picLocks noChangeAspect="1" noChangeArrowheads="1"/>
              </p:cNvPicPr>
              <p:nvPr/>
            </p:nvPicPr>
            <p:blipFill>
              <a:blip r:embed="rId25" cstate="print"/>
              <a:srcRect/>
              <a:stretch>
                <a:fillRect/>
              </a:stretch>
            </p:blipFill>
            <p:spPr bwMode="auto">
              <a:xfrm>
                <a:off x="4056" y="3744"/>
                <a:ext cx="216" cy="16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8468" name="Rectangle 10"/>
              <p:cNvSpPr>
                <a:spLocks noChangeArrowheads="1"/>
              </p:cNvSpPr>
              <p:nvPr/>
            </p:nvSpPr>
            <p:spPr bwMode="auto">
              <a:xfrm>
                <a:off x="4128" y="3936"/>
                <a:ext cx="96" cy="144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469" name="Rectangle 11"/>
              <p:cNvSpPr>
                <a:spLocks noChangeArrowheads="1"/>
              </p:cNvSpPr>
              <p:nvPr/>
            </p:nvSpPr>
            <p:spPr bwMode="auto">
              <a:xfrm>
                <a:off x="4416" y="3936"/>
                <a:ext cx="96" cy="144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470" name="Rectangle 12"/>
              <p:cNvSpPr>
                <a:spLocks noChangeArrowheads="1"/>
              </p:cNvSpPr>
              <p:nvPr/>
            </p:nvSpPr>
            <p:spPr bwMode="auto">
              <a:xfrm>
                <a:off x="4560" y="3648"/>
                <a:ext cx="96" cy="384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471" name="Rectangle 13"/>
              <p:cNvSpPr>
                <a:spLocks noChangeArrowheads="1"/>
              </p:cNvSpPr>
              <p:nvPr/>
            </p:nvSpPr>
            <p:spPr bwMode="auto">
              <a:xfrm>
                <a:off x="4560" y="3648"/>
                <a:ext cx="528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pic>
          <p:nvPicPr>
            <p:cNvPr id="43" name="Picture 42" descr="TP_tmp.png"/>
            <p:cNvPicPr>
              <a:picLocks noChangeAspect="1"/>
            </p:cNvPicPr>
            <p:nvPr>
              <p:custDataLst>
                <p:tags r:id="rId13"/>
              </p:custDataLst>
            </p:nvPr>
          </p:nvPicPr>
          <p:blipFill>
            <a:blip r:embed="rId29" cstate="print"/>
            <a:srcRect/>
            <a:stretch>
              <a:fillRect/>
            </a:stretch>
          </p:blipFill>
          <p:spPr bwMode="auto">
            <a:xfrm>
              <a:off x="8610600" y="2895600"/>
              <a:ext cx="381000" cy="4354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45" name="Picture 44" descr="TP_tmp.png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3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629400" y="2578100"/>
            <a:ext cx="1447800" cy="209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7" name="Picture 46" descr="TP_tmp.png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3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743700" y="2940050"/>
            <a:ext cx="1104900" cy="184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4" name="Text Box 28"/>
          <p:cNvSpPr txBox="1">
            <a:spLocks noChangeArrowheads="1"/>
          </p:cNvSpPr>
          <p:nvPr/>
        </p:nvSpPr>
        <p:spPr bwMode="auto">
          <a:xfrm>
            <a:off x="9753600" y="6324600"/>
            <a:ext cx="2438400" cy="584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1600" dirty="0">
                <a:solidFill>
                  <a:srgbClr val="CC0000"/>
                </a:solidFill>
                <a:latin typeface="Calibri" pitchFamily="34" charset="0"/>
              </a:rPr>
              <a:t>[Demo: approximate Q-learning </a:t>
            </a:r>
            <a:r>
              <a:rPr lang="en-US" sz="1600" dirty="0" err="1">
                <a:solidFill>
                  <a:srgbClr val="CC0000"/>
                </a:solidFill>
                <a:latin typeface="Calibri" pitchFamily="34" charset="0"/>
              </a:rPr>
              <a:t>pacman</a:t>
            </a:r>
            <a:r>
              <a:rPr lang="en-US" sz="1600" dirty="0">
                <a:solidFill>
                  <a:srgbClr val="CC0000"/>
                </a:solidFill>
                <a:latin typeface="Calibri" pitchFamily="34" charset="0"/>
              </a:rPr>
              <a:t> (L11D10)]</a:t>
            </a:r>
          </a:p>
        </p:txBody>
      </p:sp>
      <p:sp>
        <p:nvSpPr>
          <p:cNvPr id="51" name="Rounded Rectangle 50"/>
          <p:cNvSpPr/>
          <p:nvPr/>
        </p:nvSpPr>
        <p:spPr>
          <a:xfrm>
            <a:off x="457200" y="1828800"/>
            <a:ext cx="5867400" cy="2057400"/>
          </a:xfrm>
          <a:prstGeom prst="round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ounded Rectangle 51"/>
          <p:cNvSpPr/>
          <p:nvPr/>
        </p:nvSpPr>
        <p:spPr>
          <a:xfrm>
            <a:off x="8686800" y="1828800"/>
            <a:ext cx="2971800" cy="2057400"/>
          </a:xfrm>
          <a:prstGeom prst="round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2" name="Picture 61" descr="txp_fig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32" cstate="print"/>
          <a:stretch>
            <a:fillRect/>
          </a:stretch>
        </p:blipFill>
        <p:spPr bwMode="auto">
          <a:xfrm>
            <a:off x="2285995" y="4015663"/>
            <a:ext cx="2530484" cy="251538"/>
          </a:xfrm>
          <a:prstGeom prst="rect">
            <a:avLst/>
          </a:prstGeom>
          <a:noFill/>
          <a:ln/>
          <a:effectLst/>
        </p:spPr>
      </p:pic>
      <p:pic>
        <p:nvPicPr>
          <p:cNvPr id="59" name="Picture 58" descr="txp_fig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33" cstate="print"/>
          <a:stretch>
            <a:fillRect/>
          </a:stretch>
        </p:blipFill>
        <p:spPr bwMode="auto">
          <a:xfrm>
            <a:off x="9491953" y="3989926"/>
            <a:ext cx="1359927" cy="277274"/>
          </a:xfrm>
          <a:prstGeom prst="rect">
            <a:avLst/>
          </a:prstGeom>
          <a:noFill/>
          <a:ln/>
          <a:effectLst/>
        </p:spPr>
      </p:pic>
      <p:sp>
        <p:nvSpPr>
          <p:cNvPr id="63" name="Right Arrow 62"/>
          <p:cNvSpPr/>
          <p:nvPr/>
        </p:nvSpPr>
        <p:spPr>
          <a:xfrm>
            <a:off x="4793117" y="5181600"/>
            <a:ext cx="1012371" cy="533400"/>
          </a:xfrm>
          <a:prstGeom prst="rightArrow">
            <a:avLst>
              <a:gd name="adj1" fmla="val 50000"/>
              <a:gd name="adj2" fmla="val 37912"/>
            </a:avLst>
          </a:prstGeom>
          <a:solidFill>
            <a:srgbClr val="CCECFF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ounded Rectangle 65"/>
          <p:cNvSpPr/>
          <p:nvPr/>
        </p:nvSpPr>
        <p:spPr>
          <a:xfrm>
            <a:off x="1752600" y="5029200"/>
            <a:ext cx="8915400" cy="914400"/>
          </a:xfrm>
          <a:prstGeom prst="round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4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4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4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1" grpId="0" animBg="1"/>
      <p:bldP spid="52" grpId="0" animBg="1"/>
      <p:bldP spid="63" grpId="0" animBg="1"/>
      <p:bldP spid="66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Approximate Q-Learning -- Pacman</a:t>
            </a:r>
          </a:p>
        </p:txBody>
      </p:sp>
    </p:spTree>
    <p:extLst>
      <p:ext uri="{BB962C8B-B14F-4D97-AF65-F5344CB8AC3E}">
        <p14:creationId xmlns:p14="http://schemas.microsoft.com/office/powerpoint/2010/main" val="3988980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Q-Learning and Least Squares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74750" y="1295800"/>
            <a:ext cx="9837738" cy="496172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Line 3"/>
          <p:cNvSpPr>
            <a:spLocks noChangeShapeType="1"/>
          </p:cNvSpPr>
          <p:nvPr/>
        </p:nvSpPr>
        <p:spPr bwMode="auto">
          <a:xfrm flipV="1">
            <a:off x="1398588" y="2198687"/>
            <a:ext cx="3781425" cy="1531938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60" name="Line 4"/>
          <p:cNvSpPr>
            <a:spLocks noChangeShapeType="1"/>
          </p:cNvSpPr>
          <p:nvPr/>
        </p:nvSpPr>
        <p:spPr bwMode="auto">
          <a:xfrm>
            <a:off x="1398588" y="4419600"/>
            <a:ext cx="3763962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61" name="Line 5"/>
          <p:cNvSpPr>
            <a:spLocks noChangeShapeType="1"/>
          </p:cNvSpPr>
          <p:nvPr/>
        </p:nvSpPr>
        <p:spPr bwMode="auto">
          <a:xfrm flipV="1">
            <a:off x="1398588" y="1676400"/>
            <a:ext cx="1587" cy="274320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62" name="Line 6"/>
          <p:cNvSpPr>
            <a:spLocks noChangeShapeType="1"/>
          </p:cNvSpPr>
          <p:nvPr/>
        </p:nvSpPr>
        <p:spPr bwMode="auto">
          <a:xfrm flipV="1">
            <a:off x="1398588" y="4378325"/>
            <a:ext cx="1587" cy="4127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63" name="Rectangle 7"/>
          <p:cNvSpPr>
            <a:spLocks noChangeArrowheads="1"/>
          </p:cNvSpPr>
          <p:nvPr/>
        </p:nvSpPr>
        <p:spPr bwMode="auto">
          <a:xfrm>
            <a:off x="1393825" y="4443412"/>
            <a:ext cx="6985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1000">
                <a:solidFill>
                  <a:srgbClr val="000000"/>
                </a:solidFill>
                <a:latin typeface="Helvetica" pitchFamily="34" charset="0"/>
                <a:cs typeface="Arial" charset="0"/>
              </a:rPr>
              <a:t>0</a:t>
            </a:r>
            <a:endParaRPr lang="en-US" sz="2400">
              <a:cs typeface="Arial" charset="0"/>
            </a:endParaRPr>
          </a:p>
        </p:txBody>
      </p:sp>
      <p:sp>
        <p:nvSpPr>
          <p:cNvPr id="19465" name="Rectangle 9"/>
          <p:cNvSpPr>
            <a:spLocks noChangeArrowheads="1"/>
          </p:cNvSpPr>
          <p:nvPr/>
        </p:nvSpPr>
        <p:spPr bwMode="auto">
          <a:xfrm>
            <a:off x="5118100" y="4443412"/>
            <a:ext cx="1397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1000">
                <a:solidFill>
                  <a:srgbClr val="000000"/>
                </a:solidFill>
                <a:latin typeface="Helvetica" pitchFamily="34" charset="0"/>
                <a:cs typeface="Arial" charset="0"/>
              </a:rPr>
              <a:t>20</a:t>
            </a:r>
            <a:endParaRPr lang="en-US" sz="2400">
              <a:cs typeface="Arial" charset="0"/>
            </a:endParaRPr>
          </a:p>
        </p:txBody>
      </p:sp>
      <p:sp>
        <p:nvSpPr>
          <p:cNvPr id="19466" name="Line 10"/>
          <p:cNvSpPr>
            <a:spLocks noChangeShapeType="1"/>
          </p:cNvSpPr>
          <p:nvPr/>
        </p:nvSpPr>
        <p:spPr bwMode="auto">
          <a:xfrm>
            <a:off x="1398588" y="4419600"/>
            <a:ext cx="33337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67" name="Rectangle 11"/>
          <p:cNvSpPr>
            <a:spLocks noChangeArrowheads="1"/>
          </p:cNvSpPr>
          <p:nvPr/>
        </p:nvSpPr>
        <p:spPr bwMode="auto">
          <a:xfrm>
            <a:off x="1323975" y="4352925"/>
            <a:ext cx="69850" cy="153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1000">
                <a:solidFill>
                  <a:srgbClr val="000000"/>
                </a:solidFill>
                <a:latin typeface="Helvetica" pitchFamily="34" charset="0"/>
                <a:cs typeface="Arial" charset="0"/>
              </a:rPr>
              <a:t>0</a:t>
            </a:r>
            <a:endParaRPr lang="en-US" sz="2400">
              <a:cs typeface="Arial" charset="0"/>
            </a:endParaRPr>
          </a:p>
        </p:txBody>
      </p:sp>
      <p:sp>
        <p:nvSpPr>
          <p:cNvPr id="19468" name="Line 12"/>
          <p:cNvSpPr>
            <a:spLocks noChangeShapeType="1"/>
          </p:cNvSpPr>
          <p:nvPr/>
        </p:nvSpPr>
        <p:spPr bwMode="auto">
          <a:xfrm>
            <a:off x="1398588" y="3048000"/>
            <a:ext cx="33337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69" name="Rectangle 13"/>
          <p:cNvSpPr>
            <a:spLocks noChangeArrowheads="1"/>
          </p:cNvSpPr>
          <p:nvPr/>
        </p:nvSpPr>
        <p:spPr bwMode="auto">
          <a:xfrm>
            <a:off x="1258888" y="2984500"/>
            <a:ext cx="1397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1000">
                <a:solidFill>
                  <a:srgbClr val="000000"/>
                </a:solidFill>
                <a:latin typeface="Helvetica" pitchFamily="34" charset="0"/>
                <a:cs typeface="Arial" charset="0"/>
              </a:rPr>
              <a:t>20</a:t>
            </a:r>
            <a:endParaRPr lang="en-US" sz="2400">
              <a:cs typeface="Arial" charset="0"/>
            </a:endParaRPr>
          </a:p>
        </p:txBody>
      </p:sp>
      <p:sp>
        <p:nvSpPr>
          <p:cNvPr id="19470" name="Line 14"/>
          <p:cNvSpPr>
            <a:spLocks noChangeShapeType="1"/>
          </p:cNvSpPr>
          <p:nvPr/>
        </p:nvSpPr>
        <p:spPr bwMode="auto">
          <a:xfrm>
            <a:off x="1398588" y="1676400"/>
            <a:ext cx="33337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71" name="Rectangle 15"/>
          <p:cNvSpPr>
            <a:spLocks noChangeArrowheads="1"/>
          </p:cNvSpPr>
          <p:nvPr/>
        </p:nvSpPr>
        <p:spPr bwMode="auto">
          <a:xfrm>
            <a:off x="1258888" y="1612900"/>
            <a:ext cx="1397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1000">
                <a:solidFill>
                  <a:srgbClr val="000000"/>
                </a:solidFill>
                <a:latin typeface="Helvetica" pitchFamily="34" charset="0"/>
                <a:cs typeface="Arial" charset="0"/>
              </a:rPr>
              <a:t>40</a:t>
            </a:r>
            <a:endParaRPr lang="en-US" sz="2400">
              <a:cs typeface="Arial" charset="0"/>
            </a:endParaRPr>
          </a:p>
        </p:txBody>
      </p:sp>
      <p:sp>
        <p:nvSpPr>
          <p:cNvPr id="19472" name="Oval 16"/>
          <p:cNvSpPr>
            <a:spLocks noChangeArrowheads="1"/>
          </p:cNvSpPr>
          <p:nvPr/>
        </p:nvSpPr>
        <p:spPr bwMode="auto">
          <a:xfrm>
            <a:off x="1544638" y="3633787"/>
            <a:ext cx="77787" cy="73025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73" name="Oval 17"/>
          <p:cNvSpPr>
            <a:spLocks noChangeArrowheads="1"/>
          </p:cNvSpPr>
          <p:nvPr/>
        </p:nvSpPr>
        <p:spPr bwMode="auto">
          <a:xfrm>
            <a:off x="1544638" y="3633787"/>
            <a:ext cx="77787" cy="73025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74" name="Oval 18"/>
          <p:cNvSpPr>
            <a:spLocks noChangeArrowheads="1"/>
          </p:cNvSpPr>
          <p:nvPr/>
        </p:nvSpPr>
        <p:spPr bwMode="auto">
          <a:xfrm>
            <a:off x="1736725" y="3208337"/>
            <a:ext cx="77788" cy="73025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75" name="Oval 19"/>
          <p:cNvSpPr>
            <a:spLocks noChangeArrowheads="1"/>
          </p:cNvSpPr>
          <p:nvPr/>
        </p:nvSpPr>
        <p:spPr bwMode="auto">
          <a:xfrm>
            <a:off x="1736725" y="3208337"/>
            <a:ext cx="77788" cy="73025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76" name="Oval 20"/>
          <p:cNvSpPr>
            <a:spLocks noChangeArrowheads="1"/>
          </p:cNvSpPr>
          <p:nvPr/>
        </p:nvSpPr>
        <p:spPr bwMode="auto">
          <a:xfrm>
            <a:off x="1925638" y="3586162"/>
            <a:ext cx="79375" cy="71438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77" name="Oval 21"/>
          <p:cNvSpPr>
            <a:spLocks noChangeArrowheads="1"/>
          </p:cNvSpPr>
          <p:nvPr/>
        </p:nvSpPr>
        <p:spPr bwMode="auto">
          <a:xfrm>
            <a:off x="1925638" y="3586162"/>
            <a:ext cx="79375" cy="71438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78" name="Oval 22"/>
          <p:cNvSpPr>
            <a:spLocks noChangeArrowheads="1"/>
          </p:cNvSpPr>
          <p:nvPr/>
        </p:nvSpPr>
        <p:spPr bwMode="auto">
          <a:xfrm>
            <a:off x="2108200" y="3641725"/>
            <a:ext cx="79375" cy="73025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79" name="Oval 23"/>
          <p:cNvSpPr>
            <a:spLocks noChangeArrowheads="1"/>
          </p:cNvSpPr>
          <p:nvPr/>
        </p:nvSpPr>
        <p:spPr bwMode="auto">
          <a:xfrm>
            <a:off x="2108200" y="3641725"/>
            <a:ext cx="79375" cy="73025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80" name="Oval 24"/>
          <p:cNvSpPr>
            <a:spLocks noChangeArrowheads="1"/>
          </p:cNvSpPr>
          <p:nvPr/>
        </p:nvSpPr>
        <p:spPr bwMode="auto">
          <a:xfrm>
            <a:off x="2300288" y="3441700"/>
            <a:ext cx="76200" cy="71437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81" name="Oval 25"/>
          <p:cNvSpPr>
            <a:spLocks noChangeArrowheads="1"/>
          </p:cNvSpPr>
          <p:nvPr/>
        </p:nvSpPr>
        <p:spPr bwMode="auto">
          <a:xfrm>
            <a:off x="2300288" y="3441700"/>
            <a:ext cx="76200" cy="71437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82" name="Oval 26"/>
          <p:cNvSpPr>
            <a:spLocks noChangeArrowheads="1"/>
          </p:cNvSpPr>
          <p:nvPr/>
        </p:nvSpPr>
        <p:spPr bwMode="auto">
          <a:xfrm>
            <a:off x="2490788" y="3232150"/>
            <a:ext cx="77787" cy="73025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83" name="Oval 27"/>
          <p:cNvSpPr>
            <a:spLocks noChangeArrowheads="1"/>
          </p:cNvSpPr>
          <p:nvPr/>
        </p:nvSpPr>
        <p:spPr bwMode="auto">
          <a:xfrm>
            <a:off x="2490788" y="3232150"/>
            <a:ext cx="77787" cy="73025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84" name="Oval 28"/>
          <p:cNvSpPr>
            <a:spLocks noChangeArrowheads="1"/>
          </p:cNvSpPr>
          <p:nvPr/>
        </p:nvSpPr>
        <p:spPr bwMode="auto">
          <a:xfrm>
            <a:off x="2673350" y="3040062"/>
            <a:ext cx="77788" cy="73025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85" name="Oval 29"/>
          <p:cNvSpPr>
            <a:spLocks noChangeArrowheads="1"/>
          </p:cNvSpPr>
          <p:nvPr/>
        </p:nvSpPr>
        <p:spPr bwMode="auto">
          <a:xfrm>
            <a:off x="2673350" y="3040062"/>
            <a:ext cx="77788" cy="73025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86" name="Oval 30"/>
          <p:cNvSpPr>
            <a:spLocks noChangeArrowheads="1"/>
          </p:cNvSpPr>
          <p:nvPr/>
        </p:nvSpPr>
        <p:spPr bwMode="auto">
          <a:xfrm>
            <a:off x="2863850" y="3232150"/>
            <a:ext cx="77788" cy="73025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87" name="Oval 31"/>
          <p:cNvSpPr>
            <a:spLocks noChangeArrowheads="1"/>
          </p:cNvSpPr>
          <p:nvPr/>
        </p:nvSpPr>
        <p:spPr bwMode="auto">
          <a:xfrm>
            <a:off x="2863850" y="3232150"/>
            <a:ext cx="77788" cy="73025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88" name="Oval 32"/>
          <p:cNvSpPr>
            <a:spLocks noChangeArrowheads="1"/>
          </p:cNvSpPr>
          <p:nvPr/>
        </p:nvSpPr>
        <p:spPr bwMode="auto">
          <a:xfrm>
            <a:off x="3054350" y="2774950"/>
            <a:ext cx="77788" cy="73025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89" name="Oval 33"/>
          <p:cNvSpPr>
            <a:spLocks noChangeArrowheads="1"/>
          </p:cNvSpPr>
          <p:nvPr/>
        </p:nvSpPr>
        <p:spPr bwMode="auto">
          <a:xfrm>
            <a:off x="3054350" y="2774950"/>
            <a:ext cx="77788" cy="73025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90" name="Oval 34"/>
          <p:cNvSpPr>
            <a:spLocks noChangeArrowheads="1"/>
          </p:cNvSpPr>
          <p:nvPr/>
        </p:nvSpPr>
        <p:spPr bwMode="auto">
          <a:xfrm>
            <a:off x="3244850" y="3016250"/>
            <a:ext cx="77788" cy="71437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91" name="Oval 35"/>
          <p:cNvSpPr>
            <a:spLocks noChangeArrowheads="1"/>
          </p:cNvSpPr>
          <p:nvPr/>
        </p:nvSpPr>
        <p:spPr bwMode="auto">
          <a:xfrm>
            <a:off x="3244850" y="3016250"/>
            <a:ext cx="77788" cy="71437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92" name="Oval 36"/>
          <p:cNvSpPr>
            <a:spLocks noChangeArrowheads="1"/>
          </p:cNvSpPr>
          <p:nvPr/>
        </p:nvSpPr>
        <p:spPr bwMode="auto">
          <a:xfrm>
            <a:off x="3427413" y="2840037"/>
            <a:ext cx="77787" cy="71438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93" name="Oval 37"/>
          <p:cNvSpPr>
            <a:spLocks noChangeArrowheads="1"/>
          </p:cNvSpPr>
          <p:nvPr/>
        </p:nvSpPr>
        <p:spPr bwMode="auto">
          <a:xfrm>
            <a:off x="3427413" y="2840037"/>
            <a:ext cx="77787" cy="71438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94" name="Oval 38"/>
          <p:cNvSpPr>
            <a:spLocks noChangeArrowheads="1"/>
          </p:cNvSpPr>
          <p:nvPr/>
        </p:nvSpPr>
        <p:spPr bwMode="auto">
          <a:xfrm>
            <a:off x="3619500" y="2959100"/>
            <a:ext cx="76200" cy="73025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95" name="Oval 39"/>
          <p:cNvSpPr>
            <a:spLocks noChangeArrowheads="1"/>
          </p:cNvSpPr>
          <p:nvPr/>
        </p:nvSpPr>
        <p:spPr bwMode="auto">
          <a:xfrm>
            <a:off x="3619500" y="2959100"/>
            <a:ext cx="76200" cy="73025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96" name="Oval 40"/>
          <p:cNvSpPr>
            <a:spLocks noChangeArrowheads="1"/>
          </p:cNvSpPr>
          <p:nvPr/>
        </p:nvSpPr>
        <p:spPr bwMode="auto">
          <a:xfrm>
            <a:off x="3808413" y="2606675"/>
            <a:ext cx="79375" cy="73025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97" name="Oval 41"/>
          <p:cNvSpPr>
            <a:spLocks noChangeArrowheads="1"/>
          </p:cNvSpPr>
          <p:nvPr/>
        </p:nvSpPr>
        <p:spPr bwMode="auto">
          <a:xfrm>
            <a:off x="3808413" y="2606675"/>
            <a:ext cx="79375" cy="73025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98" name="Oval 42"/>
          <p:cNvSpPr>
            <a:spLocks noChangeArrowheads="1"/>
          </p:cNvSpPr>
          <p:nvPr/>
        </p:nvSpPr>
        <p:spPr bwMode="auto">
          <a:xfrm>
            <a:off x="3990975" y="2895600"/>
            <a:ext cx="79375" cy="73025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99" name="Oval 43"/>
          <p:cNvSpPr>
            <a:spLocks noChangeArrowheads="1"/>
          </p:cNvSpPr>
          <p:nvPr/>
        </p:nvSpPr>
        <p:spPr bwMode="auto">
          <a:xfrm>
            <a:off x="3990975" y="2895600"/>
            <a:ext cx="79375" cy="73025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500" name="Oval 44"/>
          <p:cNvSpPr>
            <a:spLocks noChangeArrowheads="1"/>
          </p:cNvSpPr>
          <p:nvPr/>
        </p:nvSpPr>
        <p:spPr bwMode="auto">
          <a:xfrm>
            <a:off x="4181475" y="2574925"/>
            <a:ext cx="77788" cy="71437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501" name="Oval 45"/>
          <p:cNvSpPr>
            <a:spLocks noChangeArrowheads="1"/>
          </p:cNvSpPr>
          <p:nvPr/>
        </p:nvSpPr>
        <p:spPr bwMode="auto">
          <a:xfrm>
            <a:off x="4181475" y="2574925"/>
            <a:ext cx="77788" cy="71437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502" name="Oval 46"/>
          <p:cNvSpPr>
            <a:spLocks noChangeArrowheads="1"/>
          </p:cNvSpPr>
          <p:nvPr/>
        </p:nvSpPr>
        <p:spPr bwMode="auto">
          <a:xfrm>
            <a:off x="4373563" y="2501900"/>
            <a:ext cx="77787" cy="73025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503" name="Oval 47"/>
          <p:cNvSpPr>
            <a:spLocks noChangeArrowheads="1"/>
          </p:cNvSpPr>
          <p:nvPr/>
        </p:nvSpPr>
        <p:spPr bwMode="auto">
          <a:xfrm>
            <a:off x="4373563" y="2501900"/>
            <a:ext cx="77787" cy="73025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504" name="Oval 48"/>
          <p:cNvSpPr>
            <a:spLocks noChangeArrowheads="1"/>
          </p:cNvSpPr>
          <p:nvPr/>
        </p:nvSpPr>
        <p:spPr bwMode="auto">
          <a:xfrm>
            <a:off x="4554538" y="2462212"/>
            <a:ext cx="77787" cy="73025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505" name="Oval 49"/>
          <p:cNvSpPr>
            <a:spLocks noChangeArrowheads="1"/>
          </p:cNvSpPr>
          <p:nvPr/>
        </p:nvSpPr>
        <p:spPr bwMode="auto">
          <a:xfrm>
            <a:off x="4554538" y="2462212"/>
            <a:ext cx="77787" cy="73025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506" name="Oval 50"/>
          <p:cNvSpPr>
            <a:spLocks noChangeArrowheads="1"/>
          </p:cNvSpPr>
          <p:nvPr/>
        </p:nvSpPr>
        <p:spPr bwMode="auto">
          <a:xfrm>
            <a:off x="4745038" y="2230437"/>
            <a:ext cx="79375" cy="71438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507" name="Oval 51"/>
          <p:cNvSpPr>
            <a:spLocks noChangeArrowheads="1"/>
          </p:cNvSpPr>
          <p:nvPr/>
        </p:nvSpPr>
        <p:spPr bwMode="auto">
          <a:xfrm>
            <a:off x="4745038" y="2230437"/>
            <a:ext cx="79375" cy="71438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508" name="Oval 52"/>
          <p:cNvSpPr>
            <a:spLocks noChangeArrowheads="1"/>
          </p:cNvSpPr>
          <p:nvPr/>
        </p:nvSpPr>
        <p:spPr bwMode="auto">
          <a:xfrm>
            <a:off x="4937125" y="2486025"/>
            <a:ext cx="77788" cy="73025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509" name="Oval 53"/>
          <p:cNvSpPr>
            <a:spLocks noChangeArrowheads="1"/>
          </p:cNvSpPr>
          <p:nvPr/>
        </p:nvSpPr>
        <p:spPr bwMode="auto">
          <a:xfrm>
            <a:off x="4937125" y="2486025"/>
            <a:ext cx="77788" cy="73025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510" name="Oval 54"/>
          <p:cNvSpPr>
            <a:spLocks noChangeArrowheads="1"/>
          </p:cNvSpPr>
          <p:nvPr/>
        </p:nvSpPr>
        <p:spPr bwMode="auto">
          <a:xfrm>
            <a:off x="5127625" y="1862137"/>
            <a:ext cx="77788" cy="71438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511" name="Oval 55"/>
          <p:cNvSpPr>
            <a:spLocks noChangeArrowheads="1"/>
          </p:cNvSpPr>
          <p:nvPr/>
        </p:nvSpPr>
        <p:spPr bwMode="auto">
          <a:xfrm>
            <a:off x="5127625" y="1862137"/>
            <a:ext cx="77788" cy="71438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20176" name="Line 528"/>
          <p:cNvSpPr>
            <a:spLocks noChangeShapeType="1"/>
          </p:cNvSpPr>
          <p:nvPr/>
        </p:nvSpPr>
        <p:spPr bwMode="auto">
          <a:xfrm flipV="1">
            <a:off x="3692525" y="2795587"/>
            <a:ext cx="0" cy="1624013"/>
          </a:xfrm>
          <a:prstGeom prst="line">
            <a:avLst/>
          </a:prstGeom>
          <a:noFill/>
          <a:ln w="2857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grpSp>
        <p:nvGrpSpPr>
          <p:cNvPr id="3" name="Group 529"/>
          <p:cNvGrpSpPr>
            <a:grpSpLocks/>
          </p:cNvGrpSpPr>
          <p:nvPr/>
        </p:nvGrpSpPr>
        <p:grpSpPr bwMode="auto">
          <a:xfrm>
            <a:off x="1311275" y="2701925"/>
            <a:ext cx="2381250" cy="174625"/>
            <a:chOff x="288" y="1897"/>
            <a:chExt cx="1500" cy="110"/>
          </a:xfrm>
        </p:grpSpPr>
        <p:sp>
          <p:nvSpPr>
            <p:cNvPr id="19798" name="Line 530"/>
            <p:cNvSpPr>
              <a:spLocks noChangeShapeType="1"/>
            </p:cNvSpPr>
            <p:nvPr/>
          </p:nvSpPr>
          <p:spPr bwMode="auto">
            <a:xfrm flipH="1">
              <a:off x="348" y="1956"/>
              <a:ext cx="144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9799" name="Oval 531"/>
            <p:cNvSpPr>
              <a:spLocks noChangeArrowheads="1"/>
            </p:cNvSpPr>
            <p:nvPr/>
          </p:nvSpPr>
          <p:spPr bwMode="auto">
            <a:xfrm>
              <a:off x="288" y="1897"/>
              <a:ext cx="110" cy="110"/>
            </a:xfrm>
            <a:prstGeom prst="ellipse">
              <a:avLst/>
            </a:prstGeom>
            <a:solidFill>
              <a:schemeClr val="tx1"/>
            </a:solidFill>
            <a:ln w="28575" algn="ctr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545" name="Group 544"/>
          <p:cNvGrpSpPr/>
          <p:nvPr/>
        </p:nvGrpSpPr>
        <p:grpSpPr>
          <a:xfrm>
            <a:off x="6553200" y="1524000"/>
            <a:ext cx="4119563" cy="3743325"/>
            <a:chOff x="4308475" y="1228725"/>
            <a:chExt cx="4119563" cy="3743325"/>
          </a:xfrm>
        </p:grpSpPr>
        <p:sp>
          <p:nvSpPr>
            <p:cNvPr id="19458" name="Oval 2"/>
            <p:cNvSpPr>
              <a:spLocks noChangeArrowheads="1"/>
            </p:cNvSpPr>
            <p:nvPr/>
          </p:nvSpPr>
          <p:spPr bwMode="auto">
            <a:xfrm>
              <a:off x="6772275" y="2627313"/>
              <a:ext cx="85725" cy="85725"/>
            </a:xfrm>
            <a:prstGeom prst="ellips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464" name="Line 8"/>
            <p:cNvSpPr>
              <a:spLocks noChangeShapeType="1"/>
            </p:cNvSpPr>
            <p:nvPr/>
          </p:nvSpPr>
          <p:spPr bwMode="auto">
            <a:xfrm flipV="1">
              <a:off x="4308475" y="4338638"/>
              <a:ext cx="1588" cy="4127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19512" name="Group 56"/>
            <p:cNvGrpSpPr>
              <a:grpSpLocks/>
            </p:cNvGrpSpPr>
            <p:nvPr/>
          </p:nvGrpSpPr>
          <p:grpSpPr bwMode="auto">
            <a:xfrm>
              <a:off x="5175250" y="1228725"/>
              <a:ext cx="3252788" cy="3743325"/>
              <a:chOff x="2396" y="1789"/>
              <a:chExt cx="2049" cy="2358"/>
            </a:xfrm>
          </p:grpSpPr>
          <p:sp>
            <p:nvSpPr>
              <p:cNvPr id="19800" name="Freeform 57"/>
              <p:cNvSpPr>
                <a:spLocks/>
              </p:cNvSpPr>
              <p:nvPr/>
            </p:nvSpPr>
            <p:spPr bwMode="auto">
              <a:xfrm>
                <a:off x="3546" y="1789"/>
                <a:ext cx="789" cy="1649"/>
              </a:xfrm>
              <a:custGeom>
                <a:avLst/>
                <a:gdLst>
                  <a:gd name="T0" fmla="*/ 789 w 789"/>
                  <a:gd name="T1" fmla="*/ 1649 h 1649"/>
                  <a:gd name="T2" fmla="*/ 789 w 789"/>
                  <a:gd name="T3" fmla="*/ 515 h 1649"/>
                  <a:gd name="T4" fmla="*/ 0 w 789"/>
                  <a:gd name="T5" fmla="*/ 0 h 1649"/>
                  <a:gd name="T6" fmla="*/ 0 w 789"/>
                  <a:gd name="T7" fmla="*/ 1133 h 1649"/>
                  <a:gd name="T8" fmla="*/ 789 w 789"/>
                  <a:gd name="T9" fmla="*/ 1649 h 164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89"/>
                  <a:gd name="T16" fmla="*/ 0 h 1649"/>
                  <a:gd name="T17" fmla="*/ 789 w 789"/>
                  <a:gd name="T18" fmla="*/ 1649 h 164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89" h="1649">
                    <a:moveTo>
                      <a:pt x="789" y="1649"/>
                    </a:moveTo>
                    <a:lnTo>
                      <a:pt x="789" y="515"/>
                    </a:lnTo>
                    <a:lnTo>
                      <a:pt x="0" y="0"/>
                    </a:lnTo>
                    <a:lnTo>
                      <a:pt x="0" y="1133"/>
                    </a:lnTo>
                    <a:lnTo>
                      <a:pt x="789" y="1649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01" name="Freeform 58"/>
              <p:cNvSpPr>
                <a:spLocks/>
              </p:cNvSpPr>
              <p:nvPr/>
            </p:nvSpPr>
            <p:spPr bwMode="auto">
              <a:xfrm>
                <a:off x="3546" y="1789"/>
                <a:ext cx="789" cy="1649"/>
              </a:xfrm>
              <a:custGeom>
                <a:avLst/>
                <a:gdLst>
                  <a:gd name="T0" fmla="*/ 789 w 789"/>
                  <a:gd name="T1" fmla="*/ 1649 h 1649"/>
                  <a:gd name="T2" fmla="*/ 789 w 789"/>
                  <a:gd name="T3" fmla="*/ 515 h 1649"/>
                  <a:gd name="T4" fmla="*/ 0 w 789"/>
                  <a:gd name="T5" fmla="*/ 0 h 1649"/>
                  <a:gd name="T6" fmla="*/ 0 w 789"/>
                  <a:gd name="T7" fmla="*/ 1133 h 1649"/>
                  <a:gd name="T8" fmla="*/ 789 w 789"/>
                  <a:gd name="T9" fmla="*/ 1649 h 164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89"/>
                  <a:gd name="T16" fmla="*/ 0 h 1649"/>
                  <a:gd name="T17" fmla="*/ 789 w 789"/>
                  <a:gd name="T18" fmla="*/ 1649 h 164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89" h="1649">
                    <a:moveTo>
                      <a:pt x="789" y="1649"/>
                    </a:moveTo>
                    <a:lnTo>
                      <a:pt x="789" y="515"/>
                    </a:lnTo>
                    <a:lnTo>
                      <a:pt x="0" y="0"/>
                    </a:lnTo>
                    <a:lnTo>
                      <a:pt x="0" y="1133"/>
                    </a:lnTo>
                    <a:lnTo>
                      <a:pt x="789" y="1649"/>
                    </a:lnTo>
                  </a:path>
                </a:pathLst>
              </a:custGeom>
              <a:noFill/>
              <a:ln w="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02" name="Freeform 59"/>
              <p:cNvSpPr>
                <a:spLocks/>
              </p:cNvSpPr>
              <p:nvPr/>
            </p:nvSpPr>
            <p:spPr bwMode="auto">
              <a:xfrm>
                <a:off x="2511" y="2922"/>
                <a:ext cx="1824" cy="917"/>
              </a:xfrm>
              <a:custGeom>
                <a:avLst/>
                <a:gdLst>
                  <a:gd name="T0" fmla="*/ 790 w 1824"/>
                  <a:gd name="T1" fmla="*/ 917 h 917"/>
                  <a:gd name="T2" fmla="*/ 0 w 1824"/>
                  <a:gd name="T3" fmla="*/ 396 h 917"/>
                  <a:gd name="T4" fmla="*/ 1035 w 1824"/>
                  <a:gd name="T5" fmla="*/ 0 h 917"/>
                  <a:gd name="T6" fmla="*/ 1824 w 1824"/>
                  <a:gd name="T7" fmla="*/ 516 h 917"/>
                  <a:gd name="T8" fmla="*/ 790 w 1824"/>
                  <a:gd name="T9" fmla="*/ 917 h 9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824"/>
                  <a:gd name="T16" fmla="*/ 0 h 917"/>
                  <a:gd name="T17" fmla="*/ 1824 w 1824"/>
                  <a:gd name="T18" fmla="*/ 917 h 91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824" h="917">
                    <a:moveTo>
                      <a:pt x="790" y="917"/>
                    </a:moveTo>
                    <a:lnTo>
                      <a:pt x="0" y="396"/>
                    </a:lnTo>
                    <a:lnTo>
                      <a:pt x="1035" y="0"/>
                    </a:lnTo>
                    <a:lnTo>
                      <a:pt x="1824" y="516"/>
                    </a:lnTo>
                    <a:lnTo>
                      <a:pt x="790" y="917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03" name="Freeform 60"/>
              <p:cNvSpPr>
                <a:spLocks/>
              </p:cNvSpPr>
              <p:nvPr/>
            </p:nvSpPr>
            <p:spPr bwMode="auto">
              <a:xfrm>
                <a:off x="2511" y="2922"/>
                <a:ext cx="1824" cy="917"/>
              </a:xfrm>
              <a:custGeom>
                <a:avLst/>
                <a:gdLst>
                  <a:gd name="T0" fmla="*/ 790 w 1824"/>
                  <a:gd name="T1" fmla="*/ 917 h 917"/>
                  <a:gd name="T2" fmla="*/ 0 w 1824"/>
                  <a:gd name="T3" fmla="*/ 396 h 917"/>
                  <a:gd name="T4" fmla="*/ 1035 w 1824"/>
                  <a:gd name="T5" fmla="*/ 0 h 917"/>
                  <a:gd name="T6" fmla="*/ 1824 w 1824"/>
                  <a:gd name="T7" fmla="*/ 516 h 917"/>
                  <a:gd name="T8" fmla="*/ 790 w 1824"/>
                  <a:gd name="T9" fmla="*/ 917 h 9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824"/>
                  <a:gd name="T16" fmla="*/ 0 h 917"/>
                  <a:gd name="T17" fmla="*/ 1824 w 1824"/>
                  <a:gd name="T18" fmla="*/ 917 h 91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824" h="917">
                    <a:moveTo>
                      <a:pt x="790" y="917"/>
                    </a:moveTo>
                    <a:lnTo>
                      <a:pt x="0" y="396"/>
                    </a:lnTo>
                    <a:lnTo>
                      <a:pt x="1035" y="0"/>
                    </a:lnTo>
                    <a:lnTo>
                      <a:pt x="1824" y="516"/>
                    </a:lnTo>
                    <a:lnTo>
                      <a:pt x="790" y="917"/>
                    </a:lnTo>
                  </a:path>
                </a:pathLst>
              </a:custGeom>
              <a:noFill/>
              <a:ln w="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04" name="Freeform 61"/>
              <p:cNvSpPr>
                <a:spLocks/>
              </p:cNvSpPr>
              <p:nvPr/>
            </p:nvSpPr>
            <p:spPr bwMode="auto">
              <a:xfrm>
                <a:off x="2511" y="1789"/>
                <a:ext cx="1035" cy="1529"/>
              </a:xfrm>
              <a:custGeom>
                <a:avLst/>
                <a:gdLst>
                  <a:gd name="T0" fmla="*/ 0 w 1035"/>
                  <a:gd name="T1" fmla="*/ 1529 h 1529"/>
                  <a:gd name="T2" fmla="*/ 0 w 1035"/>
                  <a:gd name="T3" fmla="*/ 396 h 1529"/>
                  <a:gd name="T4" fmla="*/ 1035 w 1035"/>
                  <a:gd name="T5" fmla="*/ 0 h 1529"/>
                  <a:gd name="T6" fmla="*/ 1035 w 1035"/>
                  <a:gd name="T7" fmla="*/ 1133 h 1529"/>
                  <a:gd name="T8" fmla="*/ 0 w 1035"/>
                  <a:gd name="T9" fmla="*/ 1529 h 152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035"/>
                  <a:gd name="T16" fmla="*/ 0 h 1529"/>
                  <a:gd name="T17" fmla="*/ 1035 w 1035"/>
                  <a:gd name="T18" fmla="*/ 1529 h 152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035" h="1529">
                    <a:moveTo>
                      <a:pt x="0" y="1529"/>
                    </a:moveTo>
                    <a:lnTo>
                      <a:pt x="0" y="396"/>
                    </a:lnTo>
                    <a:lnTo>
                      <a:pt x="1035" y="0"/>
                    </a:lnTo>
                    <a:lnTo>
                      <a:pt x="1035" y="1133"/>
                    </a:lnTo>
                    <a:lnTo>
                      <a:pt x="0" y="1529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05" name="Freeform 62"/>
              <p:cNvSpPr>
                <a:spLocks/>
              </p:cNvSpPr>
              <p:nvPr/>
            </p:nvSpPr>
            <p:spPr bwMode="auto">
              <a:xfrm>
                <a:off x="2511" y="1789"/>
                <a:ext cx="1035" cy="1529"/>
              </a:xfrm>
              <a:custGeom>
                <a:avLst/>
                <a:gdLst>
                  <a:gd name="T0" fmla="*/ 0 w 1035"/>
                  <a:gd name="T1" fmla="*/ 1529 h 1529"/>
                  <a:gd name="T2" fmla="*/ 0 w 1035"/>
                  <a:gd name="T3" fmla="*/ 396 h 1529"/>
                  <a:gd name="T4" fmla="*/ 1035 w 1035"/>
                  <a:gd name="T5" fmla="*/ 0 h 1529"/>
                  <a:gd name="T6" fmla="*/ 1035 w 1035"/>
                  <a:gd name="T7" fmla="*/ 1133 h 1529"/>
                  <a:gd name="T8" fmla="*/ 0 w 1035"/>
                  <a:gd name="T9" fmla="*/ 1529 h 152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035"/>
                  <a:gd name="T16" fmla="*/ 0 h 1529"/>
                  <a:gd name="T17" fmla="*/ 1035 w 1035"/>
                  <a:gd name="T18" fmla="*/ 1529 h 152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035" h="1529">
                    <a:moveTo>
                      <a:pt x="0" y="1529"/>
                    </a:moveTo>
                    <a:lnTo>
                      <a:pt x="0" y="396"/>
                    </a:lnTo>
                    <a:lnTo>
                      <a:pt x="1035" y="0"/>
                    </a:lnTo>
                    <a:lnTo>
                      <a:pt x="1035" y="1133"/>
                    </a:lnTo>
                    <a:lnTo>
                      <a:pt x="0" y="1529"/>
                    </a:lnTo>
                  </a:path>
                </a:pathLst>
              </a:custGeom>
              <a:noFill/>
              <a:ln w="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06" name="Freeform 63"/>
              <p:cNvSpPr>
                <a:spLocks/>
              </p:cNvSpPr>
              <p:nvPr/>
            </p:nvSpPr>
            <p:spPr bwMode="auto">
              <a:xfrm>
                <a:off x="2529" y="2179"/>
                <a:ext cx="790" cy="1648"/>
              </a:xfrm>
              <a:custGeom>
                <a:avLst/>
                <a:gdLst>
                  <a:gd name="T0" fmla="*/ 1013516 w 132"/>
                  <a:gd name="T1" fmla="*/ 2125464 h 275"/>
                  <a:gd name="T2" fmla="*/ 0 w 132"/>
                  <a:gd name="T3" fmla="*/ 1461326 h 275"/>
                  <a:gd name="T4" fmla="*/ 0 w 132"/>
                  <a:gd name="T5" fmla="*/ 0 h 275"/>
                  <a:gd name="T6" fmla="*/ 0 60000 65536"/>
                  <a:gd name="T7" fmla="*/ 0 60000 65536"/>
                  <a:gd name="T8" fmla="*/ 0 60000 65536"/>
                  <a:gd name="T9" fmla="*/ 0 w 132"/>
                  <a:gd name="T10" fmla="*/ 0 h 275"/>
                  <a:gd name="T11" fmla="*/ 132 w 132"/>
                  <a:gd name="T12" fmla="*/ 275 h 275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32" h="275">
                    <a:moveTo>
                      <a:pt x="132" y="275"/>
                    </a:moveTo>
                    <a:lnTo>
                      <a:pt x="0" y="189"/>
                    </a:lnTo>
                    <a:lnTo>
                      <a:pt x="0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07" name="Freeform 64"/>
              <p:cNvSpPr>
                <a:spLocks/>
              </p:cNvSpPr>
              <p:nvPr/>
            </p:nvSpPr>
            <p:spPr bwMode="auto">
              <a:xfrm>
                <a:off x="2768" y="2083"/>
                <a:ext cx="796" cy="1654"/>
              </a:xfrm>
              <a:custGeom>
                <a:avLst/>
                <a:gdLst>
                  <a:gd name="T0" fmla="*/ 1021292 w 133"/>
                  <a:gd name="T1" fmla="*/ 2133240 h 276"/>
                  <a:gd name="T2" fmla="*/ 0 w 133"/>
                  <a:gd name="T3" fmla="*/ 1461339 h 276"/>
                  <a:gd name="T4" fmla="*/ 0 w 133"/>
                  <a:gd name="T5" fmla="*/ 0 h 276"/>
                  <a:gd name="T6" fmla="*/ 0 60000 65536"/>
                  <a:gd name="T7" fmla="*/ 0 60000 65536"/>
                  <a:gd name="T8" fmla="*/ 0 60000 65536"/>
                  <a:gd name="T9" fmla="*/ 0 w 133"/>
                  <a:gd name="T10" fmla="*/ 0 h 276"/>
                  <a:gd name="T11" fmla="*/ 133 w 133"/>
                  <a:gd name="T12" fmla="*/ 276 h 27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33" h="276">
                    <a:moveTo>
                      <a:pt x="133" y="276"/>
                    </a:moveTo>
                    <a:lnTo>
                      <a:pt x="0" y="189"/>
                    </a:lnTo>
                    <a:lnTo>
                      <a:pt x="0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08" name="Freeform 65"/>
              <p:cNvSpPr>
                <a:spLocks/>
              </p:cNvSpPr>
              <p:nvPr/>
            </p:nvSpPr>
            <p:spPr bwMode="auto">
              <a:xfrm>
                <a:off x="3014" y="1987"/>
                <a:ext cx="795" cy="1654"/>
              </a:xfrm>
              <a:custGeom>
                <a:avLst/>
                <a:gdLst>
                  <a:gd name="T0" fmla="*/ 1014904 w 133"/>
                  <a:gd name="T1" fmla="*/ 2133240 h 276"/>
                  <a:gd name="T2" fmla="*/ 0 w 133"/>
                  <a:gd name="T3" fmla="*/ 1461339 h 276"/>
                  <a:gd name="T4" fmla="*/ 0 w 133"/>
                  <a:gd name="T5" fmla="*/ 0 h 276"/>
                  <a:gd name="T6" fmla="*/ 0 60000 65536"/>
                  <a:gd name="T7" fmla="*/ 0 60000 65536"/>
                  <a:gd name="T8" fmla="*/ 0 60000 65536"/>
                  <a:gd name="T9" fmla="*/ 0 w 133"/>
                  <a:gd name="T10" fmla="*/ 0 h 276"/>
                  <a:gd name="T11" fmla="*/ 133 w 133"/>
                  <a:gd name="T12" fmla="*/ 276 h 27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33" h="276">
                    <a:moveTo>
                      <a:pt x="133" y="276"/>
                    </a:moveTo>
                    <a:lnTo>
                      <a:pt x="0" y="189"/>
                    </a:lnTo>
                    <a:lnTo>
                      <a:pt x="0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09" name="Freeform 66"/>
              <p:cNvSpPr>
                <a:spLocks/>
              </p:cNvSpPr>
              <p:nvPr/>
            </p:nvSpPr>
            <p:spPr bwMode="auto">
              <a:xfrm>
                <a:off x="3259" y="1897"/>
                <a:ext cx="795" cy="1648"/>
              </a:xfrm>
              <a:custGeom>
                <a:avLst/>
                <a:gdLst>
                  <a:gd name="T0" fmla="*/ 1014904 w 133"/>
                  <a:gd name="T1" fmla="*/ 2125464 h 275"/>
                  <a:gd name="T2" fmla="*/ 0 w 133"/>
                  <a:gd name="T3" fmla="*/ 1461326 h 275"/>
                  <a:gd name="T4" fmla="*/ 0 w 133"/>
                  <a:gd name="T5" fmla="*/ 0 h 275"/>
                  <a:gd name="T6" fmla="*/ 0 60000 65536"/>
                  <a:gd name="T7" fmla="*/ 0 60000 65536"/>
                  <a:gd name="T8" fmla="*/ 0 60000 65536"/>
                  <a:gd name="T9" fmla="*/ 0 w 133"/>
                  <a:gd name="T10" fmla="*/ 0 h 275"/>
                  <a:gd name="T11" fmla="*/ 133 w 133"/>
                  <a:gd name="T12" fmla="*/ 275 h 275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33" h="275">
                    <a:moveTo>
                      <a:pt x="133" y="275"/>
                    </a:moveTo>
                    <a:lnTo>
                      <a:pt x="0" y="189"/>
                    </a:lnTo>
                    <a:lnTo>
                      <a:pt x="0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10" name="Freeform 67"/>
              <p:cNvSpPr>
                <a:spLocks/>
              </p:cNvSpPr>
              <p:nvPr/>
            </p:nvSpPr>
            <p:spPr bwMode="auto">
              <a:xfrm>
                <a:off x="3504" y="1801"/>
                <a:ext cx="789" cy="1655"/>
              </a:xfrm>
              <a:custGeom>
                <a:avLst/>
                <a:gdLst>
                  <a:gd name="T0" fmla="*/ 1007129 w 132"/>
                  <a:gd name="T1" fmla="*/ 2139699 h 276"/>
                  <a:gd name="T2" fmla="*/ 0 w 132"/>
                  <a:gd name="T3" fmla="*/ 1464831 h 276"/>
                  <a:gd name="T4" fmla="*/ 0 w 132"/>
                  <a:gd name="T5" fmla="*/ 0 h 276"/>
                  <a:gd name="T6" fmla="*/ 0 60000 65536"/>
                  <a:gd name="T7" fmla="*/ 0 60000 65536"/>
                  <a:gd name="T8" fmla="*/ 0 60000 65536"/>
                  <a:gd name="T9" fmla="*/ 0 w 132"/>
                  <a:gd name="T10" fmla="*/ 0 h 276"/>
                  <a:gd name="T11" fmla="*/ 132 w 132"/>
                  <a:gd name="T12" fmla="*/ 276 h 27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32" h="276">
                    <a:moveTo>
                      <a:pt x="132" y="276"/>
                    </a:moveTo>
                    <a:lnTo>
                      <a:pt x="0" y="189"/>
                    </a:lnTo>
                    <a:lnTo>
                      <a:pt x="0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11" name="Freeform 68"/>
              <p:cNvSpPr>
                <a:spLocks/>
              </p:cNvSpPr>
              <p:nvPr/>
            </p:nvSpPr>
            <p:spPr bwMode="auto">
              <a:xfrm>
                <a:off x="3277" y="2292"/>
                <a:ext cx="1040" cy="1529"/>
              </a:xfrm>
              <a:custGeom>
                <a:avLst/>
                <a:gdLst>
                  <a:gd name="T0" fmla="*/ 0 w 174"/>
                  <a:gd name="T1" fmla="*/ 1976404 h 255"/>
                  <a:gd name="T2" fmla="*/ 1327279 w 174"/>
                  <a:gd name="T3" fmla="*/ 1464614 h 255"/>
                  <a:gd name="T4" fmla="*/ 1327279 w 174"/>
                  <a:gd name="T5" fmla="*/ 0 h 255"/>
                  <a:gd name="T6" fmla="*/ 0 60000 65536"/>
                  <a:gd name="T7" fmla="*/ 0 60000 65536"/>
                  <a:gd name="T8" fmla="*/ 0 60000 65536"/>
                  <a:gd name="T9" fmla="*/ 0 w 174"/>
                  <a:gd name="T10" fmla="*/ 0 h 255"/>
                  <a:gd name="T11" fmla="*/ 174 w 174"/>
                  <a:gd name="T12" fmla="*/ 255 h 255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74" h="255">
                    <a:moveTo>
                      <a:pt x="0" y="255"/>
                    </a:moveTo>
                    <a:lnTo>
                      <a:pt x="174" y="189"/>
                    </a:lnTo>
                    <a:lnTo>
                      <a:pt x="174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12" name="Freeform 69"/>
              <p:cNvSpPr>
                <a:spLocks/>
              </p:cNvSpPr>
              <p:nvPr/>
            </p:nvSpPr>
            <p:spPr bwMode="auto">
              <a:xfrm>
                <a:off x="3044" y="2137"/>
                <a:ext cx="1040" cy="1528"/>
              </a:xfrm>
              <a:custGeom>
                <a:avLst/>
                <a:gdLst>
                  <a:gd name="T0" fmla="*/ 0 w 174"/>
                  <a:gd name="T1" fmla="*/ 1969946 h 255"/>
                  <a:gd name="T2" fmla="*/ 1327279 w 174"/>
                  <a:gd name="T3" fmla="*/ 1460690 h 255"/>
                  <a:gd name="T4" fmla="*/ 1327279 w 174"/>
                  <a:gd name="T5" fmla="*/ 0 h 255"/>
                  <a:gd name="T6" fmla="*/ 0 60000 65536"/>
                  <a:gd name="T7" fmla="*/ 0 60000 65536"/>
                  <a:gd name="T8" fmla="*/ 0 60000 65536"/>
                  <a:gd name="T9" fmla="*/ 0 w 174"/>
                  <a:gd name="T10" fmla="*/ 0 h 255"/>
                  <a:gd name="T11" fmla="*/ 174 w 174"/>
                  <a:gd name="T12" fmla="*/ 255 h 255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74" h="255">
                    <a:moveTo>
                      <a:pt x="0" y="255"/>
                    </a:moveTo>
                    <a:lnTo>
                      <a:pt x="174" y="189"/>
                    </a:lnTo>
                    <a:lnTo>
                      <a:pt x="174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13" name="Freeform 70"/>
              <p:cNvSpPr>
                <a:spLocks/>
              </p:cNvSpPr>
              <p:nvPr/>
            </p:nvSpPr>
            <p:spPr bwMode="auto">
              <a:xfrm>
                <a:off x="2810" y="1987"/>
                <a:ext cx="1035" cy="1528"/>
              </a:xfrm>
              <a:custGeom>
                <a:avLst/>
                <a:gdLst>
                  <a:gd name="T0" fmla="*/ 0 w 173"/>
                  <a:gd name="T1" fmla="*/ 1969946 h 255"/>
                  <a:gd name="T2" fmla="*/ 1325925 w 173"/>
                  <a:gd name="T3" fmla="*/ 1460690 h 255"/>
                  <a:gd name="T4" fmla="*/ 1325925 w 173"/>
                  <a:gd name="T5" fmla="*/ 0 h 255"/>
                  <a:gd name="T6" fmla="*/ 0 60000 65536"/>
                  <a:gd name="T7" fmla="*/ 0 60000 65536"/>
                  <a:gd name="T8" fmla="*/ 0 60000 65536"/>
                  <a:gd name="T9" fmla="*/ 0 w 173"/>
                  <a:gd name="T10" fmla="*/ 0 h 255"/>
                  <a:gd name="T11" fmla="*/ 173 w 173"/>
                  <a:gd name="T12" fmla="*/ 255 h 255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73" h="255">
                    <a:moveTo>
                      <a:pt x="0" y="255"/>
                    </a:moveTo>
                    <a:lnTo>
                      <a:pt x="173" y="189"/>
                    </a:lnTo>
                    <a:lnTo>
                      <a:pt x="173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14" name="Freeform 71"/>
              <p:cNvSpPr>
                <a:spLocks/>
              </p:cNvSpPr>
              <p:nvPr/>
            </p:nvSpPr>
            <p:spPr bwMode="auto">
              <a:xfrm>
                <a:off x="2577" y="1831"/>
                <a:ext cx="1035" cy="1535"/>
              </a:xfrm>
              <a:custGeom>
                <a:avLst/>
                <a:gdLst>
                  <a:gd name="T0" fmla="*/ 0 w 173"/>
                  <a:gd name="T1" fmla="*/ 1984179 h 256"/>
                  <a:gd name="T2" fmla="*/ 1325925 w 173"/>
                  <a:gd name="T3" fmla="*/ 1464624 h 256"/>
                  <a:gd name="T4" fmla="*/ 1325925 w 173"/>
                  <a:gd name="T5" fmla="*/ 0 h 256"/>
                  <a:gd name="T6" fmla="*/ 0 60000 65536"/>
                  <a:gd name="T7" fmla="*/ 0 60000 65536"/>
                  <a:gd name="T8" fmla="*/ 0 60000 65536"/>
                  <a:gd name="T9" fmla="*/ 0 w 173"/>
                  <a:gd name="T10" fmla="*/ 0 h 256"/>
                  <a:gd name="T11" fmla="*/ 173 w 173"/>
                  <a:gd name="T12" fmla="*/ 256 h 25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73" h="256">
                    <a:moveTo>
                      <a:pt x="0" y="256"/>
                    </a:moveTo>
                    <a:lnTo>
                      <a:pt x="173" y="189"/>
                    </a:lnTo>
                    <a:lnTo>
                      <a:pt x="173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15" name="Freeform 72"/>
              <p:cNvSpPr>
                <a:spLocks/>
              </p:cNvSpPr>
              <p:nvPr/>
            </p:nvSpPr>
            <p:spPr bwMode="auto">
              <a:xfrm>
                <a:off x="2511" y="2808"/>
                <a:ext cx="1824" cy="522"/>
              </a:xfrm>
              <a:custGeom>
                <a:avLst/>
                <a:gdLst>
                  <a:gd name="T0" fmla="*/ 0 w 305"/>
                  <a:gd name="T1" fmla="*/ 520992 h 87"/>
                  <a:gd name="T2" fmla="*/ 1323925 w 305"/>
                  <a:gd name="T3" fmla="*/ 0 h 87"/>
                  <a:gd name="T4" fmla="*/ 2333015 w 305"/>
                  <a:gd name="T5" fmla="*/ 676512 h 87"/>
                  <a:gd name="T6" fmla="*/ 0 60000 65536"/>
                  <a:gd name="T7" fmla="*/ 0 60000 65536"/>
                  <a:gd name="T8" fmla="*/ 0 60000 65536"/>
                  <a:gd name="T9" fmla="*/ 0 w 305"/>
                  <a:gd name="T10" fmla="*/ 0 h 87"/>
                  <a:gd name="T11" fmla="*/ 305 w 305"/>
                  <a:gd name="T12" fmla="*/ 87 h 8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05" h="87">
                    <a:moveTo>
                      <a:pt x="0" y="67"/>
                    </a:moveTo>
                    <a:lnTo>
                      <a:pt x="173" y="0"/>
                    </a:lnTo>
                    <a:lnTo>
                      <a:pt x="305" y="87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16" name="Freeform 73"/>
              <p:cNvSpPr>
                <a:spLocks/>
              </p:cNvSpPr>
              <p:nvPr/>
            </p:nvSpPr>
            <p:spPr bwMode="auto">
              <a:xfrm>
                <a:off x="2511" y="2544"/>
                <a:ext cx="1824" cy="516"/>
              </a:xfrm>
              <a:custGeom>
                <a:avLst/>
                <a:gdLst>
                  <a:gd name="T0" fmla="*/ 0 w 305"/>
                  <a:gd name="T1" fmla="*/ 513216 h 86"/>
                  <a:gd name="T2" fmla="*/ 1323925 w 305"/>
                  <a:gd name="T3" fmla="*/ 0 h 86"/>
                  <a:gd name="T4" fmla="*/ 2333015 w 305"/>
                  <a:gd name="T5" fmla="*/ 668736 h 86"/>
                  <a:gd name="T6" fmla="*/ 0 60000 65536"/>
                  <a:gd name="T7" fmla="*/ 0 60000 65536"/>
                  <a:gd name="T8" fmla="*/ 0 60000 65536"/>
                  <a:gd name="T9" fmla="*/ 0 w 305"/>
                  <a:gd name="T10" fmla="*/ 0 h 86"/>
                  <a:gd name="T11" fmla="*/ 305 w 305"/>
                  <a:gd name="T12" fmla="*/ 86 h 8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05" h="86">
                    <a:moveTo>
                      <a:pt x="0" y="66"/>
                    </a:moveTo>
                    <a:lnTo>
                      <a:pt x="173" y="0"/>
                    </a:lnTo>
                    <a:lnTo>
                      <a:pt x="305" y="86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17" name="Freeform 74"/>
              <p:cNvSpPr>
                <a:spLocks/>
              </p:cNvSpPr>
              <p:nvPr/>
            </p:nvSpPr>
            <p:spPr bwMode="auto">
              <a:xfrm>
                <a:off x="2511" y="2274"/>
                <a:ext cx="1824" cy="522"/>
              </a:xfrm>
              <a:custGeom>
                <a:avLst/>
                <a:gdLst>
                  <a:gd name="T0" fmla="*/ 0 w 305"/>
                  <a:gd name="T1" fmla="*/ 520992 h 87"/>
                  <a:gd name="T2" fmla="*/ 1323925 w 305"/>
                  <a:gd name="T3" fmla="*/ 0 h 87"/>
                  <a:gd name="T4" fmla="*/ 2333015 w 305"/>
                  <a:gd name="T5" fmla="*/ 676512 h 87"/>
                  <a:gd name="T6" fmla="*/ 0 60000 65536"/>
                  <a:gd name="T7" fmla="*/ 0 60000 65536"/>
                  <a:gd name="T8" fmla="*/ 0 60000 65536"/>
                  <a:gd name="T9" fmla="*/ 0 w 305"/>
                  <a:gd name="T10" fmla="*/ 0 h 87"/>
                  <a:gd name="T11" fmla="*/ 305 w 305"/>
                  <a:gd name="T12" fmla="*/ 87 h 8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05" h="87">
                    <a:moveTo>
                      <a:pt x="0" y="67"/>
                    </a:moveTo>
                    <a:lnTo>
                      <a:pt x="173" y="0"/>
                    </a:lnTo>
                    <a:lnTo>
                      <a:pt x="305" y="87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18" name="Freeform 75"/>
              <p:cNvSpPr>
                <a:spLocks/>
              </p:cNvSpPr>
              <p:nvPr/>
            </p:nvSpPr>
            <p:spPr bwMode="auto">
              <a:xfrm>
                <a:off x="2511" y="2011"/>
                <a:ext cx="1824" cy="515"/>
              </a:xfrm>
              <a:custGeom>
                <a:avLst/>
                <a:gdLst>
                  <a:gd name="T0" fmla="*/ 0 w 305"/>
                  <a:gd name="T1" fmla="*/ 507892 h 86"/>
                  <a:gd name="T2" fmla="*/ 1323925 w 305"/>
                  <a:gd name="T3" fmla="*/ 0 h 86"/>
                  <a:gd name="T4" fmla="*/ 2333015 w 305"/>
                  <a:gd name="T5" fmla="*/ 662272 h 86"/>
                  <a:gd name="T6" fmla="*/ 0 60000 65536"/>
                  <a:gd name="T7" fmla="*/ 0 60000 65536"/>
                  <a:gd name="T8" fmla="*/ 0 60000 65536"/>
                  <a:gd name="T9" fmla="*/ 0 w 305"/>
                  <a:gd name="T10" fmla="*/ 0 h 86"/>
                  <a:gd name="T11" fmla="*/ 305 w 305"/>
                  <a:gd name="T12" fmla="*/ 86 h 8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05" h="86">
                    <a:moveTo>
                      <a:pt x="0" y="66"/>
                    </a:moveTo>
                    <a:lnTo>
                      <a:pt x="173" y="0"/>
                    </a:lnTo>
                    <a:lnTo>
                      <a:pt x="305" y="86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19" name="Line 76"/>
              <p:cNvSpPr>
                <a:spLocks noChangeShapeType="1"/>
              </p:cNvSpPr>
              <p:nvPr/>
            </p:nvSpPr>
            <p:spPr bwMode="auto">
              <a:xfrm flipV="1">
                <a:off x="3301" y="3438"/>
                <a:ext cx="1034" cy="40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20" name="Freeform 77"/>
              <p:cNvSpPr>
                <a:spLocks/>
              </p:cNvSpPr>
              <p:nvPr/>
            </p:nvSpPr>
            <p:spPr bwMode="auto">
              <a:xfrm>
                <a:off x="2511" y="2185"/>
                <a:ext cx="790" cy="1654"/>
              </a:xfrm>
              <a:custGeom>
                <a:avLst/>
                <a:gdLst>
                  <a:gd name="T0" fmla="*/ 1013516 w 132"/>
                  <a:gd name="T1" fmla="*/ 2133240 h 276"/>
                  <a:gd name="T2" fmla="*/ 0 w 132"/>
                  <a:gd name="T3" fmla="*/ 1461339 h 276"/>
                  <a:gd name="T4" fmla="*/ 0 w 132"/>
                  <a:gd name="T5" fmla="*/ 0 h 276"/>
                  <a:gd name="T6" fmla="*/ 0 60000 65536"/>
                  <a:gd name="T7" fmla="*/ 0 60000 65536"/>
                  <a:gd name="T8" fmla="*/ 0 60000 65536"/>
                  <a:gd name="T9" fmla="*/ 0 w 132"/>
                  <a:gd name="T10" fmla="*/ 0 h 276"/>
                  <a:gd name="T11" fmla="*/ 132 w 132"/>
                  <a:gd name="T12" fmla="*/ 276 h 27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32" h="276">
                    <a:moveTo>
                      <a:pt x="132" y="276"/>
                    </a:moveTo>
                    <a:lnTo>
                      <a:pt x="0" y="189"/>
                    </a:lnTo>
                    <a:lnTo>
                      <a:pt x="0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21" name="Line 78"/>
              <p:cNvSpPr>
                <a:spLocks noChangeShapeType="1"/>
              </p:cNvSpPr>
              <p:nvPr/>
            </p:nvSpPr>
            <p:spPr bwMode="auto">
              <a:xfrm>
                <a:off x="3319" y="3827"/>
                <a:ext cx="24" cy="18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22" name="Rectangle 79"/>
              <p:cNvSpPr>
                <a:spLocks noChangeArrowheads="1"/>
              </p:cNvSpPr>
              <p:nvPr/>
            </p:nvSpPr>
            <p:spPr bwMode="auto">
              <a:xfrm>
                <a:off x="3384" y="3857"/>
                <a:ext cx="44" cy="9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/>
                <a:r>
                  <a:rPr lang="en-US" sz="1000">
                    <a:solidFill>
                      <a:srgbClr val="000000"/>
                    </a:solidFill>
                    <a:latin typeface="Helvetica" pitchFamily="34" charset="0"/>
                    <a:cs typeface="Arial" charset="0"/>
                  </a:rPr>
                  <a:t>0</a:t>
                </a:r>
                <a:endParaRPr lang="en-US" sz="2400">
                  <a:cs typeface="Arial" charset="0"/>
                </a:endParaRPr>
              </a:p>
            </p:txBody>
          </p:sp>
          <p:sp>
            <p:nvSpPr>
              <p:cNvPr id="19823" name="Line 80"/>
              <p:cNvSpPr>
                <a:spLocks noChangeShapeType="1"/>
              </p:cNvSpPr>
              <p:nvPr/>
            </p:nvSpPr>
            <p:spPr bwMode="auto">
              <a:xfrm>
                <a:off x="3564" y="3737"/>
                <a:ext cx="24" cy="12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24" name="Rectangle 81"/>
              <p:cNvSpPr>
                <a:spLocks noChangeArrowheads="1"/>
              </p:cNvSpPr>
              <p:nvPr/>
            </p:nvSpPr>
            <p:spPr bwMode="auto">
              <a:xfrm>
                <a:off x="3622" y="3761"/>
                <a:ext cx="88" cy="9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/>
                <a:r>
                  <a:rPr lang="en-US" sz="1000">
                    <a:solidFill>
                      <a:srgbClr val="000000"/>
                    </a:solidFill>
                    <a:latin typeface="Helvetica" pitchFamily="34" charset="0"/>
                    <a:cs typeface="Arial" charset="0"/>
                  </a:rPr>
                  <a:t>10</a:t>
                </a:r>
                <a:endParaRPr lang="en-US" sz="2400">
                  <a:cs typeface="Arial" charset="0"/>
                </a:endParaRPr>
              </a:p>
            </p:txBody>
          </p:sp>
          <p:sp>
            <p:nvSpPr>
              <p:cNvPr id="19825" name="Line 82"/>
              <p:cNvSpPr>
                <a:spLocks noChangeShapeType="1"/>
              </p:cNvSpPr>
              <p:nvPr/>
            </p:nvSpPr>
            <p:spPr bwMode="auto">
              <a:xfrm>
                <a:off x="3809" y="3641"/>
                <a:ext cx="24" cy="18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26" name="Rectangle 83"/>
              <p:cNvSpPr>
                <a:spLocks noChangeArrowheads="1"/>
              </p:cNvSpPr>
              <p:nvPr/>
            </p:nvSpPr>
            <p:spPr bwMode="auto">
              <a:xfrm>
                <a:off x="3867" y="3671"/>
                <a:ext cx="88" cy="9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/>
                <a:r>
                  <a:rPr lang="en-US" sz="1000">
                    <a:solidFill>
                      <a:srgbClr val="000000"/>
                    </a:solidFill>
                    <a:latin typeface="Helvetica" pitchFamily="34" charset="0"/>
                    <a:cs typeface="Arial" charset="0"/>
                  </a:rPr>
                  <a:t>20</a:t>
                </a:r>
                <a:endParaRPr lang="en-US" sz="2400">
                  <a:cs typeface="Arial" charset="0"/>
                </a:endParaRPr>
              </a:p>
            </p:txBody>
          </p:sp>
          <p:sp>
            <p:nvSpPr>
              <p:cNvPr id="19827" name="Line 84"/>
              <p:cNvSpPr>
                <a:spLocks noChangeShapeType="1"/>
              </p:cNvSpPr>
              <p:nvPr/>
            </p:nvSpPr>
            <p:spPr bwMode="auto">
              <a:xfrm>
                <a:off x="4054" y="3545"/>
                <a:ext cx="24" cy="18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28" name="Rectangle 85"/>
              <p:cNvSpPr>
                <a:spLocks noChangeArrowheads="1"/>
              </p:cNvSpPr>
              <p:nvPr/>
            </p:nvSpPr>
            <p:spPr bwMode="auto">
              <a:xfrm>
                <a:off x="4112" y="3575"/>
                <a:ext cx="88" cy="9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/>
                <a:r>
                  <a:rPr lang="en-US" sz="1000">
                    <a:solidFill>
                      <a:srgbClr val="000000"/>
                    </a:solidFill>
                    <a:latin typeface="Helvetica" pitchFamily="34" charset="0"/>
                    <a:cs typeface="Arial" charset="0"/>
                  </a:rPr>
                  <a:t>30</a:t>
                </a:r>
                <a:endParaRPr lang="en-US" sz="2400">
                  <a:cs typeface="Arial" charset="0"/>
                </a:endParaRPr>
              </a:p>
            </p:txBody>
          </p:sp>
          <p:sp>
            <p:nvSpPr>
              <p:cNvPr id="19829" name="Line 86"/>
              <p:cNvSpPr>
                <a:spLocks noChangeShapeType="1"/>
              </p:cNvSpPr>
              <p:nvPr/>
            </p:nvSpPr>
            <p:spPr bwMode="auto">
              <a:xfrm>
                <a:off x="4293" y="3456"/>
                <a:ext cx="24" cy="12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30" name="Rectangle 87"/>
              <p:cNvSpPr>
                <a:spLocks noChangeArrowheads="1"/>
              </p:cNvSpPr>
              <p:nvPr/>
            </p:nvSpPr>
            <p:spPr bwMode="auto">
              <a:xfrm>
                <a:off x="4357" y="3480"/>
                <a:ext cx="88" cy="9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/>
                <a:r>
                  <a:rPr lang="en-US" sz="1000">
                    <a:solidFill>
                      <a:srgbClr val="000000"/>
                    </a:solidFill>
                    <a:latin typeface="Helvetica" pitchFamily="34" charset="0"/>
                    <a:cs typeface="Arial" charset="0"/>
                  </a:rPr>
                  <a:t>40</a:t>
                </a:r>
                <a:endParaRPr lang="en-US" sz="2400">
                  <a:cs typeface="Arial" charset="0"/>
                </a:endParaRPr>
              </a:p>
            </p:txBody>
          </p:sp>
          <p:sp>
            <p:nvSpPr>
              <p:cNvPr id="19831" name="Line 88"/>
              <p:cNvSpPr>
                <a:spLocks noChangeShapeType="1"/>
              </p:cNvSpPr>
              <p:nvPr/>
            </p:nvSpPr>
            <p:spPr bwMode="auto">
              <a:xfrm flipH="1">
                <a:off x="3253" y="3821"/>
                <a:ext cx="24" cy="12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32" name="Rectangle 89"/>
              <p:cNvSpPr>
                <a:spLocks noChangeArrowheads="1"/>
              </p:cNvSpPr>
              <p:nvPr/>
            </p:nvSpPr>
            <p:spPr bwMode="auto">
              <a:xfrm>
                <a:off x="3204" y="3839"/>
                <a:ext cx="44" cy="9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/>
                <a:r>
                  <a:rPr lang="en-US" sz="1000">
                    <a:solidFill>
                      <a:srgbClr val="000000"/>
                    </a:solidFill>
                    <a:latin typeface="Helvetica" pitchFamily="34" charset="0"/>
                    <a:cs typeface="Arial" charset="0"/>
                  </a:rPr>
                  <a:t>0</a:t>
                </a:r>
                <a:endParaRPr lang="en-US" sz="2400">
                  <a:cs typeface="Arial" charset="0"/>
                </a:endParaRPr>
              </a:p>
            </p:txBody>
          </p:sp>
          <p:sp>
            <p:nvSpPr>
              <p:cNvPr id="19833" name="Line 90"/>
              <p:cNvSpPr>
                <a:spLocks noChangeShapeType="1"/>
              </p:cNvSpPr>
              <p:nvPr/>
            </p:nvSpPr>
            <p:spPr bwMode="auto">
              <a:xfrm flipH="1">
                <a:off x="3020" y="3665"/>
                <a:ext cx="24" cy="12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34" name="Rectangle 91"/>
              <p:cNvSpPr>
                <a:spLocks noChangeArrowheads="1"/>
              </p:cNvSpPr>
              <p:nvPr/>
            </p:nvSpPr>
            <p:spPr bwMode="auto">
              <a:xfrm>
                <a:off x="2928" y="3689"/>
                <a:ext cx="88" cy="9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/>
                <a:r>
                  <a:rPr lang="en-US" sz="1000">
                    <a:solidFill>
                      <a:srgbClr val="000000"/>
                    </a:solidFill>
                    <a:latin typeface="Helvetica" pitchFamily="34" charset="0"/>
                    <a:cs typeface="Arial" charset="0"/>
                  </a:rPr>
                  <a:t>10</a:t>
                </a:r>
                <a:endParaRPr lang="en-US" sz="2400">
                  <a:cs typeface="Arial" charset="0"/>
                </a:endParaRPr>
              </a:p>
            </p:txBody>
          </p:sp>
          <p:sp>
            <p:nvSpPr>
              <p:cNvPr id="19835" name="Line 92"/>
              <p:cNvSpPr>
                <a:spLocks noChangeShapeType="1"/>
              </p:cNvSpPr>
              <p:nvPr/>
            </p:nvSpPr>
            <p:spPr bwMode="auto">
              <a:xfrm flipH="1">
                <a:off x="2786" y="3515"/>
                <a:ext cx="24" cy="12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36" name="Rectangle 93"/>
              <p:cNvSpPr>
                <a:spLocks noChangeArrowheads="1"/>
              </p:cNvSpPr>
              <p:nvPr/>
            </p:nvSpPr>
            <p:spPr bwMode="auto">
              <a:xfrm>
                <a:off x="2695" y="3533"/>
                <a:ext cx="88" cy="9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/>
                <a:r>
                  <a:rPr lang="en-US" sz="1000">
                    <a:solidFill>
                      <a:srgbClr val="000000"/>
                    </a:solidFill>
                    <a:latin typeface="Helvetica" pitchFamily="34" charset="0"/>
                    <a:cs typeface="Arial" charset="0"/>
                  </a:rPr>
                  <a:t>20</a:t>
                </a:r>
                <a:endParaRPr lang="en-US" sz="2400">
                  <a:cs typeface="Arial" charset="0"/>
                </a:endParaRPr>
              </a:p>
            </p:txBody>
          </p:sp>
          <p:sp>
            <p:nvSpPr>
              <p:cNvPr id="19837" name="Line 94"/>
              <p:cNvSpPr>
                <a:spLocks noChangeShapeType="1"/>
              </p:cNvSpPr>
              <p:nvPr/>
            </p:nvSpPr>
            <p:spPr bwMode="auto">
              <a:xfrm flipH="1">
                <a:off x="2553" y="3366"/>
                <a:ext cx="24" cy="6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38" name="Rectangle 95"/>
              <p:cNvSpPr>
                <a:spLocks noChangeArrowheads="1"/>
              </p:cNvSpPr>
              <p:nvPr/>
            </p:nvSpPr>
            <p:spPr bwMode="auto">
              <a:xfrm>
                <a:off x="2462" y="3384"/>
                <a:ext cx="88" cy="9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/>
                <a:r>
                  <a:rPr lang="en-US" sz="1000">
                    <a:solidFill>
                      <a:srgbClr val="000000"/>
                    </a:solidFill>
                    <a:latin typeface="Helvetica" pitchFamily="34" charset="0"/>
                    <a:cs typeface="Arial" charset="0"/>
                  </a:rPr>
                  <a:t>30</a:t>
                </a:r>
                <a:endParaRPr lang="en-US" sz="2400">
                  <a:cs typeface="Arial" charset="0"/>
                </a:endParaRPr>
              </a:p>
            </p:txBody>
          </p:sp>
          <p:sp>
            <p:nvSpPr>
              <p:cNvPr id="19839" name="Line 96"/>
              <p:cNvSpPr>
                <a:spLocks noChangeShapeType="1"/>
              </p:cNvSpPr>
              <p:nvPr/>
            </p:nvSpPr>
            <p:spPr bwMode="auto">
              <a:xfrm flipH="1" flipV="1">
                <a:off x="2487" y="3192"/>
                <a:ext cx="24" cy="18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40" name="Rectangle 97"/>
              <p:cNvSpPr>
                <a:spLocks noChangeArrowheads="1"/>
              </p:cNvSpPr>
              <p:nvPr/>
            </p:nvSpPr>
            <p:spPr bwMode="auto">
              <a:xfrm>
                <a:off x="2396" y="3132"/>
                <a:ext cx="88" cy="9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/>
                <a:r>
                  <a:rPr lang="en-US" sz="1000">
                    <a:solidFill>
                      <a:srgbClr val="000000"/>
                    </a:solidFill>
                    <a:latin typeface="Helvetica" pitchFamily="34" charset="0"/>
                    <a:cs typeface="Arial" charset="0"/>
                  </a:rPr>
                  <a:t>20</a:t>
                </a:r>
                <a:endParaRPr lang="en-US" sz="2400">
                  <a:cs typeface="Arial" charset="0"/>
                </a:endParaRPr>
              </a:p>
            </p:txBody>
          </p:sp>
          <p:sp>
            <p:nvSpPr>
              <p:cNvPr id="19841" name="Line 98"/>
              <p:cNvSpPr>
                <a:spLocks noChangeShapeType="1"/>
              </p:cNvSpPr>
              <p:nvPr/>
            </p:nvSpPr>
            <p:spPr bwMode="auto">
              <a:xfrm flipH="1" flipV="1">
                <a:off x="2487" y="2922"/>
                <a:ext cx="24" cy="18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42" name="Rectangle 99"/>
              <p:cNvSpPr>
                <a:spLocks noChangeArrowheads="1"/>
              </p:cNvSpPr>
              <p:nvPr/>
            </p:nvSpPr>
            <p:spPr bwMode="auto">
              <a:xfrm>
                <a:off x="2396" y="2862"/>
                <a:ext cx="88" cy="9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/>
                <a:r>
                  <a:rPr lang="en-US" sz="1000">
                    <a:solidFill>
                      <a:srgbClr val="000000"/>
                    </a:solidFill>
                    <a:latin typeface="Helvetica" pitchFamily="34" charset="0"/>
                    <a:cs typeface="Arial" charset="0"/>
                  </a:rPr>
                  <a:t>22</a:t>
                </a:r>
                <a:endParaRPr lang="en-US" sz="2400">
                  <a:cs typeface="Arial" charset="0"/>
                </a:endParaRPr>
              </a:p>
            </p:txBody>
          </p:sp>
          <p:sp>
            <p:nvSpPr>
              <p:cNvPr id="19843" name="Line 100"/>
              <p:cNvSpPr>
                <a:spLocks noChangeShapeType="1"/>
              </p:cNvSpPr>
              <p:nvPr/>
            </p:nvSpPr>
            <p:spPr bwMode="auto">
              <a:xfrm flipH="1" flipV="1">
                <a:off x="2487" y="2658"/>
                <a:ext cx="24" cy="18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44" name="Rectangle 101"/>
              <p:cNvSpPr>
                <a:spLocks noChangeArrowheads="1"/>
              </p:cNvSpPr>
              <p:nvPr/>
            </p:nvSpPr>
            <p:spPr bwMode="auto">
              <a:xfrm>
                <a:off x="2396" y="2598"/>
                <a:ext cx="88" cy="9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/>
                <a:r>
                  <a:rPr lang="en-US" sz="1000">
                    <a:solidFill>
                      <a:srgbClr val="000000"/>
                    </a:solidFill>
                    <a:latin typeface="Helvetica" pitchFamily="34" charset="0"/>
                    <a:cs typeface="Arial" charset="0"/>
                  </a:rPr>
                  <a:t>24</a:t>
                </a:r>
                <a:endParaRPr lang="en-US" sz="2400">
                  <a:cs typeface="Arial" charset="0"/>
                </a:endParaRPr>
              </a:p>
            </p:txBody>
          </p:sp>
          <p:sp>
            <p:nvSpPr>
              <p:cNvPr id="19845" name="Line 102"/>
              <p:cNvSpPr>
                <a:spLocks noChangeShapeType="1"/>
              </p:cNvSpPr>
              <p:nvPr/>
            </p:nvSpPr>
            <p:spPr bwMode="auto">
              <a:xfrm flipH="1" flipV="1">
                <a:off x="2487" y="2394"/>
                <a:ext cx="24" cy="12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46" name="Rectangle 103"/>
              <p:cNvSpPr>
                <a:spLocks noChangeArrowheads="1"/>
              </p:cNvSpPr>
              <p:nvPr/>
            </p:nvSpPr>
            <p:spPr bwMode="auto">
              <a:xfrm>
                <a:off x="2396" y="2328"/>
                <a:ext cx="88" cy="9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/>
                <a:r>
                  <a:rPr lang="en-US" sz="1000">
                    <a:solidFill>
                      <a:srgbClr val="000000"/>
                    </a:solidFill>
                    <a:latin typeface="Helvetica" pitchFamily="34" charset="0"/>
                    <a:cs typeface="Arial" charset="0"/>
                  </a:rPr>
                  <a:t>26</a:t>
                </a:r>
                <a:endParaRPr lang="en-US" sz="2400">
                  <a:cs typeface="Arial" charset="0"/>
                </a:endParaRPr>
              </a:p>
            </p:txBody>
          </p:sp>
          <p:sp>
            <p:nvSpPr>
              <p:cNvPr id="19847" name="Freeform 104"/>
              <p:cNvSpPr>
                <a:spLocks/>
              </p:cNvSpPr>
              <p:nvPr/>
            </p:nvSpPr>
            <p:spPr bwMode="auto">
              <a:xfrm>
                <a:off x="4156" y="3246"/>
                <a:ext cx="108" cy="162"/>
              </a:xfrm>
              <a:custGeom>
                <a:avLst/>
                <a:gdLst>
                  <a:gd name="T0" fmla="*/ 0 w 108"/>
                  <a:gd name="T1" fmla="*/ 162 h 162"/>
                  <a:gd name="T2" fmla="*/ 108 w 108"/>
                  <a:gd name="T3" fmla="*/ 144 h 162"/>
                  <a:gd name="T4" fmla="*/ 30 w 108"/>
                  <a:gd name="T5" fmla="*/ 0 h 162"/>
                  <a:gd name="T6" fmla="*/ 0 w 108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8"/>
                  <a:gd name="T13" fmla="*/ 0 h 162"/>
                  <a:gd name="T14" fmla="*/ 108 w 108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8" h="162">
                    <a:moveTo>
                      <a:pt x="0" y="162"/>
                    </a:moveTo>
                    <a:lnTo>
                      <a:pt x="108" y="144"/>
                    </a:lnTo>
                    <a:lnTo>
                      <a:pt x="30" y="0"/>
                    </a:lnTo>
                    <a:lnTo>
                      <a:pt x="0" y="162"/>
                    </a:lnTo>
                    <a:close/>
                  </a:path>
                </a:pathLst>
              </a:custGeom>
              <a:solidFill>
                <a:srgbClr val="00009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48" name="Freeform 105"/>
              <p:cNvSpPr>
                <a:spLocks/>
              </p:cNvSpPr>
              <p:nvPr/>
            </p:nvSpPr>
            <p:spPr bwMode="auto">
              <a:xfrm>
                <a:off x="4156" y="3246"/>
                <a:ext cx="108" cy="162"/>
              </a:xfrm>
              <a:custGeom>
                <a:avLst/>
                <a:gdLst>
                  <a:gd name="T0" fmla="*/ 0 w 18"/>
                  <a:gd name="T1" fmla="*/ 209952 h 27"/>
                  <a:gd name="T2" fmla="*/ 139968 w 18"/>
                  <a:gd name="T3" fmla="*/ 186624 h 27"/>
                  <a:gd name="T4" fmla="*/ 38880 w 18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7"/>
                  <a:gd name="T11" fmla="*/ 18 w 18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7">
                    <a:moveTo>
                      <a:pt x="0" y="27"/>
                    </a:moveTo>
                    <a:lnTo>
                      <a:pt x="18" y="24"/>
                    </a:lnTo>
                    <a:lnTo>
                      <a:pt x="5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49" name="Oval 106"/>
              <p:cNvSpPr>
                <a:spLocks noChangeArrowheads="1"/>
              </p:cNvSpPr>
              <p:nvPr/>
            </p:nvSpPr>
            <p:spPr bwMode="auto">
              <a:xfrm>
                <a:off x="4186" y="3078"/>
                <a:ext cx="54" cy="54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50" name="Oval 107"/>
              <p:cNvSpPr>
                <a:spLocks noChangeArrowheads="1"/>
              </p:cNvSpPr>
              <p:nvPr/>
            </p:nvSpPr>
            <p:spPr bwMode="auto">
              <a:xfrm>
                <a:off x="4186" y="3078"/>
                <a:ext cx="54" cy="54"/>
              </a:xfrm>
              <a:prstGeom prst="ellipse">
                <a:avLst/>
              </a:prstGeom>
              <a:noFill/>
              <a:ln w="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51" name="Freeform 108"/>
              <p:cNvSpPr>
                <a:spLocks/>
              </p:cNvSpPr>
              <p:nvPr/>
            </p:nvSpPr>
            <p:spPr bwMode="auto">
              <a:xfrm>
                <a:off x="4078" y="3246"/>
                <a:ext cx="108" cy="162"/>
              </a:xfrm>
              <a:custGeom>
                <a:avLst/>
                <a:gdLst>
                  <a:gd name="T0" fmla="*/ 78 w 108"/>
                  <a:gd name="T1" fmla="*/ 162 h 162"/>
                  <a:gd name="T2" fmla="*/ 0 w 108"/>
                  <a:gd name="T3" fmla="*/ 24 h 162"/>
                  <a:gd name="T4" fmla="*/ 108 w 108"/>
                  <a:gd name="T5" fmla="*/ 0 h 162"/>
                  <a:gd name="T6" fmla="*/ 78 w 108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8"/>
                  <a:gd name="T13" fmla="*/ 0 h 162"/>
                  <a:gd name="T14" fmla="*/ 108 w 108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8" h="162">
                    <a:moveTo>
                      <a:pt x="78" y="162"/>
                    </a:moveTo>
                    <a:lnTo>
                      <a:pt x="0" y="24"/>
                    </a:lnTo>
                    <a:lnTo>
                      <a:pt x="108" y="0"/>
                    </a:lnTo>
                    <a:lnTo>
                      <a:pt x="78" y="162"/>
                    </a:lnTo>
                    <a:close/>
                  </a:path>
                </a:pathLst>
              </a:custGeom>
              <a:solidFill>
                <a:srgbClr val="00009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52" name="Freeform 109"/>
              <p:cNvSpPr>
                <a:spLocks/>
              </p:cNvSpPr>
              <p:nvPr/>
            </p:nvSpPr>
            <p:spPr bwMode="auto">
              <a:xfrm>
                <a:off x="4078" y="3246"/>
                <a:ext cx="108" cy="162"/>
              </a:xfrm>
              <a:custGeom>
                <a:avLst/>
                <a:gdLst>
                  <a:gd name="T0" fmla="*/ 101088 w 18"/>
                  <a:gd name="T1" fmla="*/ 209952 h 27"/>
                  <a:gd name="T2" fmla="*/ 0 w 18"/>
                  <a:gd name="T3" fmla="*/ 31104 h 27"/>
                  <a:gd name="T4" fmla="*/ 139968 w 18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7"/>
                  <a:gd name="T11" fmla="*/ 18 w 18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7">
                    <a:moveTo>
                      <a:pt x="13" y="27"/>
                    </a:moveTo>
                    <a:lnTo>
                      <a:pt x="0" y="4"/>
                    </a:lnTo>
                    <a:lnTo>
                      <a:pt x="18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53" name="Freeform 110"/>
              <p:cNvSpPr>
                <a:spLocks/>
              </p:cNvSpPr>
              <p:nvPr/>
            </p:nvSpPr>
            <p:spPr bwMode="auto">
              <a:xfrm>
                <a:off x="4078" y="3108"/>
                <a:ext cx="108" cy="162"/>
              </a:xfrm>
              <a:custGeom>
                <a:avLst/>
                <a:gdLst>
                  <a:gd name="T0" fmla="*/ 0 w 108"/>
                  <a:gd name="T1" fmla="*/ 162 h 162"/>
                  <a:gd name="T2" fmla="*/ 108 w 108"/>
                  <a:gd name="T3" fmla="*/ 138 h 162"/>
                  <a:gd name="T4" fmla="*/ 30 w 108"/>
                  <a:gd name="T5" fmla="*/ 0 h 162"/>
                  <a:gd name="T6" fmla="*/ 0 w 108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8"/>
                  <a:gd name="T13" fmla="*/ 0 h 162"/>
                  <a:gd name="T14" fmla="*/ 108 w 108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8" h="162">
                    <a:moveTo>
                      <a:pt x="0" y="162"/>
                    </a:moveTo>
                    <a:lnTo>
                      <a:pt x="108" y="138"/>
                    </a:lnTo>
                    <a:lnTo>
                      <a:pt x="30" y="0"/>
                    </a:lnTo>
                    <a:lnTo>
                      <a:pt x="0" y="162"/>
                    </a:lnTo>
                    <a:close/>
                  </a:path>
                </a:pathLst>
              </a:cu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54" name="Freeform 111"/>
              <p:cNvSpPr>
                <a:spLocks/>
              </p:cNvSpPr>
              <p:nvPr/>
            </p:nvSpPr>
            <p:spPr bwMode="auto">
              <a:xfrm>
                <a:off x="4078" y="3108"/>
                <a:ext cx="108" cy="162"/>
              </a:xfrm>
              <a:custGeom>
                <a:avLst/>
                <a:gdLst>
                  <a:gd name="T0" fmla="*/ 0 w 18"/>
                  <a:gd name="T1" fmla="*/ 209952 h 27"/>
                  <a:gd name="T2" fmla="*/ 139968 w 18"/>
                  <a:gd name="T3" fmla="*/ 178848 h 27"/>
                  <a:gd name="T4" fmla="*/ 38880 w 18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7"/>
                  <a:gd name="T11" fmla="*/ 18 w 18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7">
                    <a:moveTo>
                      <a:pt x="0" y="27"/>
                    </a:moveTo>
                    <a:lnTo>
                      <a:pt x="18" y="23"/>
                    </a:lnTo>
                    <a:lnTo>
                      <a:pt x="5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55" name="Freeform 112"/>
              <p:cNvSpPr>
                <a:spLocks/>
              </p:cNvSpPr>
              <p:nvPr/>
            </p:nvSpPr>
            <p:spPr bwMode="auto">
              <a:xfrm>
                <a:off x="4042" y="3270"/>
                <a:ext cx="114" cy="156"/>
              </a:xfrm>
              <a:custGeom>
                <a:avLst/>
                <a:gdLst>
                  <a:gd name="T0" fmla="*/ 0 w 114"/>
                  <a:gd name="T1" fmla="*/ 156 h 156"/>
                  <a:gd name="T2" fmla="*/ 114 w 114"/>
                  <a:gd name="T3" fmla="*/ 138 h 156"/>
                  <a:gd name="T4" fmla="*/ 36 w 114"/>
                  <a:gd name="T5" fmla="*/ 0 h 156"/>
                  <a:gd name="T6" fmla="*/ 0 w 114"/>
                  <a:gd name="T7" fmla="*/ 156 h 15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14"/>
                  <a:gd name="T13" fmla="*/ 0 h 156"/>
                  <a:gd name="T14" fmla="*/ 114 w 114"/>
                  <a:gd name="T15" fmla="*/ 156 h 15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14" h="156">
                    <a:moveTo>
                      <a:pt x="0" y="156"/>
                    </a:moveTo>
                    <a:lnTo>
                      <a:pt x="114" y="138"/>
                    </a:lnTo>
                    <a:lnTo>
                      <a:pt x="36" y="0"/>
                    </a:lnTo>
                    <a:lnTo>
                      <a:pt x="0" y="156"/>
                    </a:lnTo>
                    <a:close/>
                  </a:path>
                </a:pathLst>
              </a:custGeom>
              <a:solidFill>
                <a:srgbClr val="0000A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56" name="Freeform 113"/>
              <p:cNvSpPr>
                <a:spLocks/>
              </p:cNvSpPr>
              <p:nvPr/>
            </p:nvSpPr>
            <p:spPr bwMode="auto">
              <a:xfrm>
                <a:off x="4042" y="3270"/>
                <a:ext cx="114" cy="156"/>
              </a:xfrm>
              <a:custGeom>
                <a:avLst/>
                <a:gdLst>
                  <a:gd name="T0" fmla="*/ 0 w 19"/>
                  <a:gd name="T1" fmla="*/ 202176 h 26"/>
                  <a:gd name="T2" fmla="*/ 147744 w 19"/>
                  <a:gd name="T3" fmla="*/ 178848 h 26"/>
                  <a:gd name="T4" fmla="*/ 46656 w 19"/>
                  <a:gd name="T5" fmla="*/ 0 h 26"/>
                  <a:gd name="T6" fmla="*/ 0 60000 65536"/>
                  <a:gd name="T7" fmla="*/ 0 60000 65536"/>
                  <a:gd name="T8" fmla="*/ 0 60000 65536"/>
                  <a:gd name="T9" fmla="*/ 0 w 19"/>
                  <a:gd name="T10" fmla="*/ 0 h 26"/>
                  <a:gd name="T11" fmla="*/ 19 w 19"/>
                  <a:gd name="T12" fmla="*/ 26 h 2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9" h="26">
                    <a:moveTo>
                      <a:pt x="0" y="26"/>
                    </a:moveTo>
                    <a:lnTo>
                      <a:pt x="19" y="23"/>
                    </a:lnTo>
                    <a:lnTo>
                      <a:pt x="6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57" name="Oval 114"/>
              <p:cNvSpPr>
                <a:spLocks noChangeArrowheads="1"/>
              </p:cNvSpPr>
              <p:nvPr/>
            </p:nvSpPr>
            <p:spPr bwMode="auto">
              <a:xfrm>
                <a:off x="4096" y="2958"/>
                <a:ext cx="54" cy="54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58" name="Oval 115"/>
              <p:cNvSpPr>
                <a:spLocks noChangeArrowheads="1"/>
              </p:cNvSpPr>
              <p:nvPr/>
            </p:nvSpPr>
            <p:spPr bwMode="auto">
              <a:xfrm>
                <a:off x="4096" y="2958"/>
                <a:ext cx="54" cy="54"/>
              </a:xfrm>
              <a:prstGeom prst="ellipse">
                <a:avLst/>
              </a:prstGeom>
              <a:noFill/>
              <a:ln w="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59" name="Freeform 116"/>
              <p:cNvSpPr>
                <a:spLocks/>
              </p:cNvSpPr>
              <p:nvPr/>
            </p:nvSpPr>
            <p:spPr bwMode="auto">
              <a:xfrm>
                <a:off x="3994" y="2970"/>
                <a:ext cx="114" cy="156"/>
              </a:xfrm>
              <a:custGeom>
                <a:avLst/>
                <a:gdLst>
                  <a:gd name="T0" fmla="*/ 0 w 114"/>
                  <a:gd name="T1" fmla="*/ 156 h 156"/>
                  <a:gd name="T2" fmla="*/ 114 w 114"/>
                  <a:gd name="T3" fmla="*/ 138 h 156"/>
                  <a:gd name="T4" fmla="*/ 36 w 114"/>
                  <a:gd name="T5" fmla="*/ 0 h 156"/>
                  <a:gd name="T6" fmla="*/ 0 w 114"/>
                  <a:gd name="T7" fmla="*/ 156 h 15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14"/>
                  <a:gd name="T13" fmla="*/ 0 h 156"/>
                  <a:gd name="T14" fmla="*/ 114 w 114"/>
                  <a:gd name="T15" fmla="*/ 156 h 15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14" h="156">
                    <a:moveTo>
                      <a:pt x="0" y="156"/>
                    </a:moveTo>
                    <a:lnTo>
                      <a:pt x="114" y="138"/>
                    </a:lnTo>
                    <a:lnTo>
                      <a:pt x="36" y="0"/>
                    </a:lnTo>
                    <a:lnTo>
                      <a:pt x="0" y="156"/>
                    </a:lnTo>
                    <a:close/>
                  </a:path>
                </a:pathLst>
              </a:custGeom>
              <a:solidFill>
                <a:srgbClr val="005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60" name="Freeform 117"/>
              <p:cNvSpPr>
                <a:spLocks/>
              </p:cNvSpPr>
              <p:nvPr/>
            </p:nvSpPr>
            <p:spPr bwMode="auto">
              <a:xfrm>
                <a:off x="3994" y="2970"/>
                <a:ext cx="114" cy="156"/>
              </a:xfrm>
              <a:custGeom>
                <a:avLst/>
                <a:gdLst>
                  <a:gd name="T0" fmla="*/ 0 w 19"/>
                  <a:gd name="T1" fmla="*/ 202176 h 26"/>
                  <a:gd name="T2" fmla="*/ 147744 w 19"/>
                  <a:gd name="T3" fmla="*/ 178848 h 26"/>
                  <a:gd name="T4" fmla="*/ 46656 w 19"/>
                  <a:gd name="T5" fmla="*/ 0 h 26"/>
                  <a:gd name="T6" fmla="*/ 0 60000 65536"/>
                  <a:gd name="T7" fmla="*/ 0 60000 65536"/>
                  <a:gd name="T8" fmla="*/ 0 60000 65536"/>
                  <a:gd name="T9" fmla="*/ 0 w 19"/>
                  <a:gd name="T10" fmla="*/ 0 h 26"/>
                  <a:gd name="T11" fmla="*/ 19 w 19"/>
                  <a:gd name="T12" fmla="*/ 26 h 2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9" h="26">
                    <a:moveTo>
                      <a:pt x="0" y="26"/>
                    </a:moveTo>
                    <a:lnTo>
                      <a:pt x="19" y="23"/>
                    </a:lnTo>
                    <a:lnTo>
                      <a:pt x="6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61" name="Freeform 118"/>
              <p:cNvSpPr>
                <a:spLocks/>
              </p:cNvSpPr>
              <p:nvPr/>
            </p:nvSpPr>
            <p:spPr bwMode="auto">
              <a:xfrm>
                <a:off x="3917" y="2970"/>
                <a:ext cx="113" cy="156"/>
              </a:xfrm>
              <a:custGeom>
                <a:avLst/>
                <a:gdLst>
                  <a:gd name="T0" fmla="*/ 77 w 113"/>
                  <a:gd name="T1" fmla="*/ 156 h 156"/>
                  <a:gd name="T2" fmla="*/ 0 w 113"/>
                  <a:gd name="T3" fmla="*/ 18 h 156"/>
                  <a:gd name="T4" fmla="*/ 113 w 113"/>
                  <a:gd name="T5" fmla="*/ 0 h 156"/>
                  <a:gd name="T6" fmla="*/ 77 w 113"/>
                  <a:gd name="T7" fmla="*/ 156 h 15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13"/>
                  <a:gd name="T13" fmla="*/ 0 h 156"/>
                  <a:gd name="T14" fmla="*/ 113 w 113"/>
                  <a:gd name="T15" fmla="*/ 156 h 15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13" h="156">
                    <a:moveTo>
                      <a:pt x="77" y="156"/>
                    </a:moveTo>
                    <a:lnTo>
                      <a:pt x="0" y="18"/>
                    </a:lnTo>
                    <a:lnTo>
                      <a:pt x="113" y="0"/>
                    </a:lnTo>
                    <a:lnTo>
                      <a:pt x="77" y="156"/>
                    </a:lnTo>
                    <a:close/>
                  </a:path>
                </a:pathLst>
              </a:custGeom>
              <a:solidFill>
                <a:srgbClr val="005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62" name="Freeform 119"/>
              <p:cNvSpPr>
                <a:spLocks/>
              </p:cNvSpPr>
              <p:nvPr/>
            </p:nvSpPr>
            <p:spPr bwMode="auto">
              <a:xfrm>
                <a:off x="3917" y="2970"/>
                <a:ext cx="113" cy="156"/>
              </a:xfrm>
              <a:custGeom>
                <a:avLst/>
                <a:gdLst>
                  <a:gd name="T0" fmla="*/ 96353 w 19"/>
                  <a:gd name="T1" fmla="*/ 202176 h 26"/>
                  <a:gd name="T2" fmla="*/ 0 w 19"/>
                  <a:gd name="T3" fmla="*/ 23328 h 26"/>
                  <a:gd name="T4" fmla="*/ 141381 w 19"/>
                  <a:gd name="T5" fmla="*/ 0 h 26"/>
                  <a:gd name="T6" fmla="*/ 0 60000 65536"/>
                  <a:gd name="T7" fmla="*/ 0 60000 65536"/>
                  <a:gd name="T8" fmla="*/ 0 60000 65536"/>
                  <a:gd name="T9" fmla="*/ 0 w 19"/>
                  <a:gd name="T10" fmla="*/ 0 h 26"/>
                  <a:gd name="T11" fmla="*/ 19 w 19"/>
                  <a:gd name="T12" fmla="*/ 26 h 2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9" h="26">
                    <a:moveTo>
                      <a:pt x="13" y="26"/>
                    </a:moveTo>
                    <a:lnTo>
                      <a:pt x="0" y="3"/>
                    </a:lnTo>
                    <a:lnTo>
                      <a:pt x="19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63" name="Freeform 120"/>
              <p:cNvSpPr>
                <a:spLocks/>
              </p:cNvSpPr>
              <p:nvPr/>
            </p:nvSpPr>
            <p:spPr bwMode="auto">
              <a:xfrm>
                <a:off x="3994" y="3108"/>
                <a:ext cx="114" cy="162"/>
              </a:xfrm>
              <a:custGeom>
                <a:avLst/>
                <a:gdLst>
                  <a:gd name="T0" fmla="*/ 84 w 114"/>
                  <a:gd name="T1" fmla="*/ 162 h 162"/>
                  <a:gd name="T2" fmla="*/ 0 w 114"/>
                  <a:gd name="T3" fmla="*/ 18 h 162"/>
                  <a:gd name="T4" fmla="*/ 114 w 114"/>
                  <a:gd name="T5" fmla="*/ 0 h 162"/>
                  <a:gd name="T6" fmla="*/ 84 w 114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14"/>
                  <a:gd name="T13" fmla="*/ 0 h 162"/>
                  <a:gd name="T14" fmla="*/ 114 w 114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14" h="162">
                    <a:moveTo>
                      <a:pt x="84" y="162"/>
                    </a:moveTo>
                    <a:lnTo>
                      <a:pt x="0" y="18"/>
                    </a:lnTo>
                    <a:lnTo>
                      <a:pt x="114" y="0"/>
                    </a:lnTo>
                    <a:lnTo>
                      <a:pt x="84" y="162"/>
                    </a:lnTo>
                    <a:close/>
                  </a:path>
                </a:pathLst>
              </a:cu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64" name="Freeform 121"/>
              <p:cNvSpPr>
                <a:spLocks/>
              </p:cNvSpPr>
              <p:nvPr/>
            </p:nvSpPr>
            <p:spPr bwMode="auto">
              <a:xfrm>
                <a:off x="3994" y="3108"/>
                <a:ext cx="114" cy="162"/>
              </a:xfrm>
              <a:custGeom>
                <a:avLst/>
                <a:gdLst>
                  <a:gd name="T0" fmla="*/ 108864 w 19"/>
                  <a:gd name="T1" fmla="*/ 209952 h 27"/>
                  <a:gd name="T2" fmla="*/ 0 w 19"/>
                  <a:gd name="T3" fmla="*/ 23328 h 27"/>
                  <a:gd name="T4" fmla="*/ 147744 w 19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9"/>
                  <a:gd name="T10" fmla="*/ 0 h 27"/>
                  <a:gd name="T11" fmla="*/ 19 w 19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9" h="27">
                    <a:moveTo>
                      <a:pt x="14" y="27"/>
                    </a:moveTo>
                    <a:lnTo>
                      <a:pt x="0" y="3"/>
                    </a:lnTo>
                    <a:lnTo>
                      <a:pt x="19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65" name="Freeform 122"/>
              <p:cNvSpPr>
                <a:spLocks/>
              </p:cNvSpPr>
              <p:nvPr/>
            </p:nvSpPr>
            <p:spPr bwMode="auto">
              <a:xfrm>
                <a:off x="3887" y="2988"/>
                <a:ext cx="107" cy="162"/>
              </a:xfrm>
              <a:custGeom>
                <a:avLst/>
                <a:gdLst>
                  <a:gd name="T0" fmla="*/ 0 w 107"/>
                  <a:gd name="T1" fmla="*/ 162 h 162"/>
                  <a:gd name="T2" fmla="*/ 107 w 107"/>
                  <a:gd name="T3" fmla="*/ 138 h 162"/>
                  <a:gd name="T4" fmla="*/ 30 w 107"/>
                  <a:gd name="T5" fmla="*/ 0 h 162"/>
                  <a:gd name="T6" fmla="*/ 0 w 107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7"/>
                  <a:gd name="T13" fmla="*/ 0 h 162"/>
                  <a:gd name="T14" fmla="*/ 107 w 107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7" h="162">
                    <a:moveTo>
                      <a:pt x="0" y="162"/>
                    </a:moveTo>
                    <a:lnTo>
                      <a:pt x="107" y="138"/>
                    </a:lnTo>
                    <a:lnTo>
                      <a:pt x="30" y="0"/>
                    </a:lnTo>
                    <a:lnTo>
                      <a:pt x="0" y="162"/>
                    </a:lnTo>
                    <a:close/>
                  </a:path>
                </a:pathLst>
              </a:custGeom>
              <a:solidFill>
                <a:srgbClr val="007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66" name="Freeform 123"/>
              <p:cNvSpPr>
                <a:spLocks/>
              </p:cNvSpPr>
              <p:nvPr/>
            </p:nvSpPr>
            <p:spPr bwMode="auto">
              <a:xfrm>
                <a:off x="3887" y="2988"/>
                <a:ext cx="107" cy="162"/>
              </a:xfrm>
              <a:custGeom>
                <a:avLst/>
                <a:gdLst>
                  <a:gd name="T0" fmla="*/ 0 w 18"/>
                  <a:gd name="T1" fmla="*/ 209952 h 27"/>
                  <a:gd name="T2" fmla="*/ 133607 w 18"/>
                  <a:gd name="T3" fmla="*/ 178848 h 27"/>
                  <a:gd name="T4" fmla="*/ 37385 w 18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7"/>
                  <a:gd name="T11" fmla="*/ 18 w 18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7">
                    <a:moveTo>
                      <a:pt x="0" y="27"/>
                    </a:moveTo>
                    <a:lnTo>
                      <a:pt x="18" y="23"/>
                    </a:lnTo>
                    <a:lnTo>
                      <a:pt x="5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67" name="Freeform 124"/>
              <p:cNvSpPr>
                <a:spLocks/>
              </p:cNvSpPr>
              <p:nvPr/>
            </p:nvSpPr>
            <p:spPr bwMode="auto">
              <a:xfrm>
                <a:off x="3965" y="3126"/>
                <a:ext cx="113" cy="162"/>
              </a:xfrm>
              <a:custGeom>
                <a:avLst/>
                <a:gdLst>
                  <a:gd name="T0" fmla="*/ 0 w 113"/>
                  <a:gd name="T1" fmla="*/ 162 h 162"/>
                  <a:gd name="T2" fmla="*/ 113 w 113"/>
                  <a:gd name="T3" fmla="*/ 144 h 162"/>
                  <a:gd name="T4" fmla="*/ 29 w 113"/>
                  <a:gd name="T5" fmla="*/ 0 h 162"/>
                  <a:gd name="T6" fmla="*/ 0 w 113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13"/>
                  <a:gd name="T13" fmla="*/ 0 h 162"/>
                  <a:gd name="T14" fmla="*/ 113 w 113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13" h="162">
                    <a:moveTo>
                      <a:pt x="0" y="162"/>
                    </a:moveTo>
                    <a:lnTo>
                      <a:pt x="113" y="144"/>
                    </a:lnTo>
                    <a:lnTo>
                      <a:pt x="29" y="0"/>
                    </a:lnTo>
                    <a:lnTo>
                      <a:pt x="0" y="162"/>
                    </a:lnTo>
                    <a:close/>
                  </a:path>
                </a:pathLst>
              </a:custGeom>
              <a:solidFill>
                <a:srgbClr val="001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68" name="Freeform 125"/>
              <p:cNvSpPr>
                <a:spLocks/>
              </p:cNvSpPr>
              <p:nvPr/>
            </p:nvSpPr>
            <p:spPr bwMode="auto">
              <a:xfrm>
                <a:off x="3965" y="3126"/>
                <a:ext cx="113" cy="162"/>
              </a:xfrm>
              <a:custGeom>
                <a:avLst/>
                <a:gdLst>
                  <a:gd name="T0" fmla="*/ 0 w 19"/>
                  <a:gd name="T1" fmla="*/ 209952 h 27"/>
                  <a:gd name="T2" fmla="*/ 141381 w 19"/>
                  <a:gd name="T3" fmla="*/ 186624 h 27"/>
                  <a:gd name="T4" fmla="*/ 37457 w 19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9"/>
                  <a:gd name="T10" fmla="*/ 0 h 27"/>
                  <a:gd name="T11" fmla="*/ 19 w 19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9" h="27">
                    <a:moveTo>
                      <a:pt x="0" y="27"/>
                    </a:moveTo>
                    <a:lnTo>
                      <a:pt x="19" y="24"/>
                    </a:lnTo>
                    <a:lnTo>
                      <a:pt x="5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69" name="Freeform 126"/>
              <p:cNvSpPr>
                <a:spLocks/>
              </p:cNvSpPr>
              <p:nvPr/>
            </p:nvSpPr>
            <p:spPr bwMode="auto">
              <a:xfrm>
                <a:off x="3965" y="3270"/>
                <a:ext cx="113" cy="156"/>
              </a:xfrm>
              <a:custGeom>
                <a:avLst/>
                <a:gdLst>
                  <a:gd name="T0" fmla="*/ 77 w 113"/>
                  <a:gd name="T1" fmla="*/ 156 h 156"/>
                  <a:gd name="T2" fmla="*/ 0 w 113"/>
                  <a:gd name="T3" fmla="*/ 18 h 156"/>
                  <a:gd name="T4" fmla="*/ 113 w 113"/>
                  <a:gd name="T5" fmla="*/ 0 h 156"/>
                  <a:gd name="T6" fmla="*/ 77 w 113"/>
                  <a:gd name="T7" fmla="*/ 156 h 15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13"/>
                  <a:gd name="T13" fmla="*/ 0 h 156"/>
                  <a:gd name="T14" fmla="*/ 113 w 113"/>
                  <a:gd name="T15" fmla="*/ 156 h 15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13" h="156">
                    <a:moveTo>
                      <a:pt x="77" y="156"/>
                    </a:moveTo>
                    <a:lnTo>
                      <a:pt x="0" y="18"/>
                    </a:lnTo>
                    <a:lnTo>
                      <a:pt x="113" y="0"/>
                    </a:lnTo>
                    <a:lnTo>
                      <a:pt x="77" y="156"/>
                    </a:lnTo>
                    <a:close/>
                  </a:path>
                </a:pathLst>
              </a:custGeom>
              <a:solidFill>
                <a:srgbClr val="0000A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70" name="Freeform 127"/>
              <p:cNvSpPr>
                <a:spLocks/>
              </p:cNvSpPr>
              <p:nvPr/>
            </p:nvSpPr>
            <p:spPr bwMode="auto">
              <a:xfrm>
                <a:off x="3965" y="3270"/>
                <a:ext cx="113" cy="156"/>
              </a:xfrm>
              <a:custGeom>
                <a:avLst/>
                <a:gdLst>
                  <a:gd name="T0" fmla="*/ 96353 w 19"/>
                  <a:gd name="T1" fmla="*/ 202176 h 26"/>
                  <a:gd name="T2" fmla="*/ 0 w 19"/>
                  <a:gd name="T3" fmla="*/ 23328 h 26"/>
                  <a:gd name="T4" fmla="*/ 141381 w 19"/>
                  <a:gd name="T5" fmla="*/ 0 h 26"/>
                  <a:gd name="T6" fmla="*/ 0 60000 65536"/>
                  <a:gd name="T7" fmla="*/ 0 60000 65536"/>
                  <a:gd name="T8" fmla="*/ 0 60000 65536"/>
                  <a:gd name="T9" fmla="*/ 0 w 19"/>
                  <a:gd name="T10" fmla="*/ 0 h 26"/>
                  <a:gd name="T11" fmla="*/ 19 w 19"/>
                  <a:gd name="T12" fmla="*/ 26 h 2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9" h="26">
                    <a:moveTo>
                      <a:pt x="13" y="26"/>
                    </a:moveTo>
                    <a:lnTo>
                      <a:pt x="0" y="3"/>
                    </a:lnTo>
                    <a:lnTo>
                      <a:pt x="19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71" name="Oval 128"/>
              <p:cNvSpPr>
                <a:spLocks noChangeArrowheads="1"/>
              </p:cNvSpPr>
              <p:nvPr/>
            </p:nvSpPr>
            <p:spPr bwMode="auto">
              <a:xfrm>
                <a:off x="4048" y="3078"/>
                <a:ext cx="54" cy="54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72" name="Oval 129"/>
              <p:cNvSpPr>
                <a:spLocks noChangeArrowheads="1"/>
              </p:cNvSpPr>
              <p:nvPr/>
            </p:nvSpPr>
            <p:spPr bwMode="auto">
              <a:xfrm>
                <a:off x="4048" y="3078"/>
                <a:ext cx="54" cy="54"/>
              </a:xfrm>
              <a:prstGeom prst="ellipse">
                <a:avLst/>
              </a:prstGeom>
              <a:noFill/>
              <a:ln w="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73" name="Freeform 130"/>
              <p:cNvSpPr>
                <a:spLocks/>
              </p:cNvSpPr>
              <p:nvPr/>
            </p:nvSpPr>
            <p:spPr bwMode="auto">
              <a:xfrm>
                <a:off x="3935" y="3288"/>
                <a:ext cx="107" cy="156"/>
              </a:xfrm>
              <a:custGeom>
                <a:avLst/>
                <a:gdLst>
                  <a:gd name="T0" fmla="*/ 0 w 107"/>
                  <a:gd name="T1" fmla="*/ 156 h 156"/>
                  <a:gd name="T2" fmla="*/ 107 w 107"/>
                  <a:gd name="T3" fmla="*/ 138 h 156"/>
                  <a:gd name="T4" fmla="*/ 30 w 107"/>
                  <a:gd name="T5" fmla="*/ 0 h 156"/>
                  <a:gd name="T6" fmla="*/ 0 w 107"/>
                  <a:gd name="T7" fmla="*/ 156 h 15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7"/>
                  <a:gd name="T13" fmla="*/ 0 h 156"/>
                  <a:gd name="T14" fmla="*/ 107 w 107"/>
                  <a:gd name="T15" fmla="*/ 156 h 15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7" h="156">
                    <a:moveTo>
                      <a:pt x="0" y="156"/>
                    </a:moveTo>
                    <a:lnTo>
                      <a:pt x="107" y="138"/>
                    </a:lnTo>
                    <a:lnTo>
                      <a:pt x="30" y="0"/>
                    </a:lnTo>
                    <a:lnTo>
                      <a:pt x="0" y="156"/>
                    </a:lnTo>
                    <a:close/>
                  </a:path>
                </a:pathLst>
              </a:custGeom>
              <a:solidFill>
                <a:srgbClr val="0000C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74" name="Freeform 131"/>
              <p:cNvSpPr>
                <a:spLocks/>
              </p:cNvSpPr>
              <p:nvPr/>
            </p:nvSpPr>
            <p:spPr bwMode="auto">
              <a:xfrm>
                <a:off x="3935" y="3288"/>
                <a:ext cx="107" cy="156"/>
              </a:xfrm>
              <a:custGeom>
                <a:avLst/>
                <a:gdLst>
                  <a:gd name="T0" fmla="*/ 0 w 18"/>
                  <a:gd name="T1" fmla="*/ 202176 h 26"/>
                  <a:gd name="T2" fmla="*/ 133607 w 18"/>
                  <a:gd name="T3" fmla="*/ 178848 h 26"/>
                  <a:gd name="T4" fmla="*/ 37385 w 18"/>
                  <a:gd name="T5" fmla="*/ 0 h 26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6"/>
                  <a:gd name="T11" fmla="*/ 18 w 18"/>
                  <a:gd name="T12" fmla="*/ 26 h 2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6">
                    <a:moveTo>
                      <a:pt x="0" y="26"/>
                    </a:moveTo>
                    <a:lnTo>
                      <a:pt x="18" y="23"/>
                    </a:lnTo>
                    <a:lnTo>
                      <a:pt x="5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75" name="Freeform 132"/>
              <p:cNvSpPr>
                <a:spLocks/>
              </p:cNvSpPr>
              <p:nvPr/>
            </p:nvSpPr>
            <p:spPr bwMode="auto">
              <a:xfrm>
                <a:off x="3917" y="2826"/>
                <a:ext cx="113" cy="162"/>
              </a:xfrm>
              <a:custGeom>
                <a:avLst/>
                <a:gdLst>
                  <a:gd name="T0" fmla="*/ 0 w 113"/>
                  <a:gd name="T1" fmla="*/ 162 h 162"/>
                  <a:gd name="T2" fmla="*/ 113 w 113"/>
                  <a:gd name="T3" fmla="*/ 144 h 162"/>
                  <a:gd name="T4" fmla="*/ 36 w 113"/>
                  <a:gd name="T5" fmla="*/ 0 h 162"/>
                  <a:gd name="T6" fmla="*/ 0 w 113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13"/>
                  <a:gd name="T13" fmla="*/ 0 h 162"/>
                  <a:gd name="T14" fmla="*/ 113 w 113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13" h="162">
                    <a:moveTo>
                      <a:pt x="0" y="162"/>
                    </a:moveTo>
                    <a:lnTo>
                      <a:pt x="113" y="144"/>
                    </a:lnTo>
                    <a:lnTo>
                      <a:pt x="36" y="0"/>
                    </a:lnTo>
                    <a:lnTo>
                      <a:pt x="0" y="162"/>
                    </a:lnTo>
                    <a:close/>
                  </a:path>
                </a:pathLst>
              </a:custGeom>
              <a:solidFill>
                <a:srgbClr val="00A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76" name="Freeform 133"/>
              <p:cNvSpPr>
                <a:spLocks/>
              </p:cNvSpPr>
              <p:nvPr/>
            </p:nvSpPr>
            <p:spPr bwMode="auto">
              <a:xfrm>
                <a:off x="3917" y="2826"/>
                <a:ext cx="113" cy="162"/>
              </a:xfrm>
              <a:custGeom>
                <a:avLst/>
                <a:gdLst>
                  <a:gd name="T0" fmla="*/ 0 w 19"/>
                  <a:gd name="T1" fmla="*/ 209952 h 27"/>
                  <a:gd name="T2" fmla="*/ 141381 w 19"/>
                  <a:gd name="T3" fmla="*/ 186624 h 27"/>
                  <a:gd name="T4" fmla="*/ 45028 w 19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9"/>
                  <a:gd name="T10" fmla="*/ 0 h 27"/>
                  <a:gd name="T11" fmla="*/ 19 w 19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9" h="27">
                    <a:moveTo>
                      <a:pt x="0" y="27"/>
                    </a:moveTo>
                    <a:lnTo>
                      <a:pt x="19" y="24"/>
                    </a:lnTo>
                    <a:lnTo>
                      <a:pt x="6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77" name="Freeform 134"/>
              <p:cNvSpPr>
                <a:spLocks/>
              </p:cNvSpPr>
              <p:nvPr/>
            </p:nvSpPr>
            <p:spPr bwMode="auto">
              <a:xfrm>
                <a:off x="3887" y="3126"/>
                <a:ext cx="107" cy="162"/>
              </a:xfrm>
              <a:custGeom>
                <a:avLst/>
                <a:gdLst>
                  <a:gd name="T0" fmla="*/ 78 w 107"/>
                  <a:gd name="T1" fmla="*/ 162 h 162"/>
                  <a:gd name="T2" fmla="*/ 0 w 107"/>
                  <a:gd name="T3" fmla="*/ 24 h 162"/>
                  <a:gd name="T4" fmla="*/ 107 w 107"/>
                  <a:gd name="T5" fmla="*/ 0 h 162"/>
                  <a:gd name="T6" fmla="*/ 78 w 107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7"/>
                  <a:gd name="T13" fmla="*/ 0 h 162"/>
                  <a:gd name="T14" fmla="*/ 107 w 107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7" h="162">
                    <a:moveTo>
                      <a:pt x="78" y="162"/>
                    </a:moveTo>
                    <a:lnTo>
                      <a:pt x="0" y="24"/>
                    </a:lnTo>
                    <a:lnTo>
                      <a:pt x="107" y="0"/>
                    </a:lnTo>
                    <a:lnTo>
                      <a:pt x="78" y="162"/>
                    </a:lnTo>
                    <a:close/>
                  </a:path>
                </a:pathLst>
              </a:custGeom>
              <a:solidFill>
                <a:srgbClr val="001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78" name="Freeform 135"/>
              <p:cNvSpPr>
                <a:spLocks/>
              </p:cNvSpPr>
              <p:nvPr/>
            </p:nvSpPr>
            <p:spPr bwMode="auto">
              <a:xfrm>
                <a:off x="3887" y="3126"/>
                <a:ext cx="107" cy="162"/>
              </a:xfrm>
              <a:custGeom>
                <a:avLst/>
                <a:gdLst>
                  <a:gd name="T0" fmla="*/ 96223 w 18"/>
                  <a:gd name="T1" fmla="*/ 209952 h 27"/>
                  <a:gd name="T2" fmla="*/ 0 w 18"/>
                  <a:gd name="T3" fmla="*/ 31104 h 27"/>
                  <a:gd name="T4" fmla="*/ 133607 w 18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7"/>
                  <a:gd name="T11" fmla="*/ 18 w 18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7">
                    <a:moveTo>
                      <a:pt x="13" y="27"/>
                    </a:moveTo>
                    <a:lnTo>
                      <a:pt x="0" y="4"/>
                    </a:lnTo>
                    <a:lnTo>
                      <a:pt x="18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79" name="Freeform 136"/>
              <p:cNvSpPr>
                <a:spLocks/>
              </p:cNvSpPr>
              <p:nvPr/>
            </p:nvSpPr>
            <p:spPr bwMode="auto">
              <a:xfrm>
                <a:off x="3857" y="3288"/>
                <a:ext cx="108" cy="156"/>
              </a:xfrm>
              <a:custGeom>
                <a:avLst/>
                <a:gdLst>
                  <a:gd name="T0" fmla="*/ 78 w 108"/>
                  <a:gd name="T1" fmla="*/ 156 h 156"/>
                  <a:gd name="T2" fmla="*/ 0 w 108"/>
                  <a:gd name="T3" fmla="*/ 18 h 156"/>
                  <a:gd name="T4" fmla="*/ 108 w 108"/>
                  <a:gd name="T5" fmla="*/ 0 h 156"/>
                  <a:gd name="T6" fmla="*/ 78 w 108"/>
                  <a:gd name="T7" fmla="*/ 156 h 15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8"/>
                  <a:gd name="T13" fmla="*/ 0 h 156"/>
                  <a:gd name="T14" fmla="*/ 108 w 108"/>
                  <a:gd name="T15" fmla="*/ 156 h 15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8" h="156">
                    <a:moveTo>
                      <a:pt x="78" y="156"/>
                    </a:moveTo>
                    <a:lnTo>
                      <a:pt x="0" y="18"/>
                    </a:lnTo>
                    <a:lnTo>
                      <a:pt x="108" y="0"/>
                    </a:lnTo>
                    <a:lnTo>
                      <a:pt x="78" y="156"/>
                    </a:lnTo>
                    <a:close/>
                  </a:path>
                </a:pathLst>
              </a:custGeom>
              <a:solidFill>
                <a:srgbClr val="0000C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80" name="Freeform 137"/>
              <p:cNvSpPr>
                <a:spLocks/>
              </p:cNvSpPr>
              <p:nvPr/>
            </p:nvSpPr>
            <p:spPr bwMode="auto">
              <a:xfrm>
                <a:off x="3857" y="3288"/>
                <a:ext cx="108" cy="156"/>
              </a:xfrm>
              <a:custGeom>
                <a:avLst/>
                <a:gdLst>
                  <a:gd name="T0" fmla="*/ 101088 w 18"/>
                  <a:gd name="T1" fmla="*/ 202176 h 26"/>
                  <a:gd name="T2" fmla="*/ 0 w 18"/>
                  <a:gd name="T3" fmla="*/ 23328 h 26"/>
                  <a:gd name="T4" fmla="*/ 139968 w 18"/>
                  <a:gd name="T5" fmla="*/ 0 h 26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6"/>
                  <a:gd name="T11" fmla="*/ 18 w 18"/>
                  <a:gd name="T12" fmla="*/ 26 h 2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6">
                    <a:moveTo>
                      <a:pt x="13" y="26"/>
                    </a:moveTo>
                    <a:lnTo>
                      <a:pt x="0" y="3"/>
                    </a:lnTo>
                    <a:lnTo>
                      <a:pt x="18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81" name="Freeform 138"/>
              <p:cNvSpPr>
                <a:spLocks/>
              </p:cNvSpPr>
              <p:nvPr/>
            </p:nvSpPr>
            <p:spPr bwMode="auto">
              <a:xfrm>
                <a:off x="3857" y="3150"/>
                <a:ext cx="108" cy="156"/>
              </a:xfrm>
              <a:custGeom>
                <a:avLst/>
                <a:gdLst>
                  <a:gd name="T0" fmla="*/ 0 w 108"/>
                  <a:gd name="T1" fmla="*/ 156 h 156"/>
                  <a:gd name="T2" fmla="*/ 108 w 108"/>
                  <a:gd name="T3" fmla="*/ 138 h 156"/>
                  <a:gd name="T4" fmla="*/ 30 w 108"/>
                  <a:gd name="T5" fmla="*/ 0 h 156"/>
                  <a:gd name="T6" fmla="*/ 0 w 108"/>
                  <a:gd name="T7" fmla="*/ 156 h 15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8"/>
                  <a:gd name="T13" fmla="*/ 0 h 156"/>
                  <a:gd name="T14" fmla="*/ 108 w 108"/>
                  <a:gd name="T15" fmla="*/ 156 h 15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8" h="156">
                    <a:moveTo>
                      <a:pt x="0" y="156"/>
                    </a:moveTo>
                    <a:lnTo>
                      <a:pt x="108" y="138"/>
                    </a:lnTo>
                    <a:lnTo>
                      <a:pt x="30" y="0"/>
                    </a:lnTo>
                    <a:lnTo>
                      <a:pt x="0" y="156"/>
                    </a:lnTo>
                    <a:close/>
                  </a:path>
                </a:pathLst>
              </a:custGeom>
              <a:solidFill>
                <a:srgbClr val="002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82" name="Freeform 139"/>
              <p:cNvSpPr>
                <a:spLocks/>
              </p:cNvSpPr>
              <p:nvPr/>
            </p:nvSpPr>
            <p:spPr bwMode="auto">
              <a:xfrm>
                <a:off x="3857" y="3150"/>
                <a:ext cx="108" cy="156"/>
              </a:xfrm>
              <a:custGeom>
                <a:avLst/>
                <a:gdLst>
                  <a:gd name="T0" fmla="*/ 0 w 18"/>
                  <a:gd name="T1" fmla="*/ 202176 h 26"/>
                  <a:gd name="T2" fmla="*/ 139968 w 18"/>
                  <a:gd name="T3" fmla="*/ 178848 h 26"/>
                  <a:gd name="T4" fmla="*/ 38880 w 18"/>
                  <a:gd name="T5" fmla="*/ 0 h 26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6"/>
                  <a:gd name="T11" fmla="*/ 18 w 18"/>
                  <a:gd name="T12" fmla="*/ 26 h 2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6">
                    <a:moveTo>
                      <a:pt x="0" y="26"/>
                    </a:moveTo>
                    <a:lnTo>
                      <a:pt x="18" y="23"/>
                    </a:lnTo>
                    <a:lnTo>
                      <a:pt x="5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83" name="Freeform 140"/>
              <p:cNvSpPr>
                <a:spLocks/>
              </p:cNvSpPr>
              <p:nvPr/>
            </p:nvSpPr>
            <p:spPr bwMode="auto">
              <a:xfrm>
                <a:off x="3839" y="2826"/>
                <a:ext cx="114" cy="162"/>
              </a:xfrm>
              <a:custGeom>
                <a:avLst/>
                <a:gdLst>
                  <a:gd name="T0" fmla="*/ 78 w 114"/>
                  <a:gd name="T1" fmla="*/ 162 h 162"/>
                  <a:gd name="T2" fmla="*/ 0 w 114"/>
                  <a:gd name="T3" fmla="*/ 24 h 162"/>
                  <a:gd name="T4" fmla="*/ 114 w 114"/>
                  <a:gd name="T5" fmla="*/ 0 h 162"/>
                  <a:gd name="T6" fmla="*/ 78 w 114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14"/>
                  <a:gd name="T13" fmla="*/ 0 h 162"/>
                  <a:gd name="T14" fmla="*/ 114 w 114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14" h="162">
                    <a:moveTo>
                      <a:pt x="78" y="162"/>
                    </a:moveTo>
                    <a:lnTo>
                      <a:pt x="0" y="24"/>
                    </a:lnTo>
                    <a:lnTo>
                      <a:pt x="114" y="0"/>
                    </a:lnTo>
                    <a:lnTo>
                      <a:pt x="78" y="162"/>
                    </a:lnTo>
                    <a:close/>
                  </a:path>
                </a:pathLst>
              </a:custGeom>
              <a:solidFill>
                <a:srgbClr val="00A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84" name="Freeform 141"/>
              <p:cNvSpPr>
                <a:spLocks/>
              </p:cNvSpPr>
              <p:nvPr/>
            </p:nvSpPr>
            <p:spPr bwMode="auto">
              <a:xfrm>
                <a:off x="3839" y="2826"/>
                <a:ext cx="114" cy="162"/>
              </a:xfrm>
              <a:custGeom>
                <a:avLst/>
                <a:gdLst>
                  <a:gd name="T0" fmla="*/ 101088 w 19"/>
                  <a:gd name="T1" fmla="*/ 209952 h 27"/>
                  <a:gd name="T2" fmla="*/ 0 w 19"/>
                  <a:gd name="T3" fmla="*/ 31104 h 27"/>
                  <a:gd name="T4" fmla="*/ 147744 w 19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9"/>
                  <a:gd name="T10" fmla="*/ 0 h 27"/>
                  <a:gd name="T11" fmla="*/ 19 w 19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9" h="27">
                    <a:moveTo>
                      <a:pt x="13" y="27"/>
                    </a:moveTo>
                    <a:lnTo>
                      <a:pt x="0" y="4"/>
                    </a:lnTo>
                    <a:lnTo>
                      <a:pt x="19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85" name="Freeform 142"/>
              <p:cNvSpPr>
                <a:spLocks/>
              </p:cNvSpPr>
              <p:nvPr/>
            </p:nvSpPr>
            <p:spPr bwMode="auto">
              <a:xfrm>
                <a:off x="3839" y="2688"/>
                <a:ext cx="114" cy="162"/>
              </a:xfrm>
              <a:custGeom>
                <a:avLst/>
                <a:gdLst>
                  <a:gd name="T0" fmla="*/ 0 w 114"/>
                  <a:gd name="T1" fmla="*/ 162 h 162"/>
                  <a:gd name="T2" fmla="*/ 114 w 114"/>
                  <a:gd name="T3" fmla="*/ 138 h 162"/>
                  <a:gd name="T4" fmla="*/ 30 w 114"/>
                  <a:gd name="T5" fmla="*/ 0 h 162"/>
                  <a:gd name="T6" fmla="*/ 0 w 114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14"/>
                  <a:gd name="T13" fmla="*/ 0 h 162"/>
                  <a:gd name="T14" fmla="*/ 114 w 114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14" h="162">
                    <a:moveTo>
                      <a:pt x="0" y="162"/>
                    </a:moveTo>
                    <a:lnTo>
                      <a:pt x="114" y="138"/>
                    </a:lnTo>
                    <a:lnTo>
                      <a:pt x="30" y="0"/>
                    </a:lnTo>
                    <a:lnTo>
                      <a:pt x="0" y="162"/>
                    </a:lnTo>
                    <a:close/>
                  </a:path>
                </a:pathLst>
              </a:custGeom>
              <a:solidFill>
                <a:srgbClr val="10FFE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86" name="Freeform 143"/>
              <p:cNvSpPr>
                <a:spLocks/>
              </p:cNvSpPr>
              <p:nvPr/>
            </p:nvSpPr>
            <p:spPr bwMode="auto">
              <a:xfrm>
                <a:off x="3839" y="2688"/>
                <a:ext cx="114" cy="162"/>
              </a:xfrm>
              <a:custGeom>
                <a:avLst/>
                <a:gdLst>
                  <a:gd name="T0" fmla="*/ 0 w 19"/>
                  <a:gd name="T1" fmla="*/ 209952 h 27"/>
                  <a:gd name="T2" fmla="*/ 147744 w 19"/>
                  <a:gd name="T3" fmla="*/ 178848 h 27"/>
                  <a:gd name="T4" fmla="*/ 38880 w 19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9"/>
                  <a:gd name="T10" fmla="*/ 0 h 27"/>
                  <a:gd name="T11" fmla="*/ 19 w 19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9" h="27">
                    <a:moveTo>
                      <a:pt x="0" y="27"/>
                    </a:moveTo>
                    <a:lnTo>
                      <a:pt x="19" y="23"/>
                    </a:lnTo>
                    <a:lnTo>
                      <a:pt x="5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87" name="Oval 144"/>
              <p:cNvSpPr>
                <a:spLocks noChangeArrowheads="1"/>
              </p:cNvSpPr>
              <p:nvPr/>
            </p:nvSpPr>
            <p:spPr bwMode="auto">
              <a:xfrm>
                <a:off x="3851" y="3372"/>
                <a:ext cx="54" cy="54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88" name="Oval 145"/>
              <p:cNvSpPr>
                <a:spLocks noChangeArrowheads="1"/>
              </p:cNvSpPr>
              <p:nvPr/>
            </p:nvSpPr>
            <p:spPr bwMode="auto">
              <a:xfrm>
                <a:off x="3851" y="3372"/>
                <a:ext cx="54" cy="54"/>
              </a:xfrm>
              <a:prstGeom prst="ellipse">
                <a:avLst/>
              </a:prstGeom>
              <a:noFill/>
              <a:ln w="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89" name="Freeform 146"/>
              <p:cNvSpPr>
                <a:spLocks/>
              </p:cNvSpPr>
              <p:nvPr/>
            </p:nvSpPr>
            <p:spPr bwMode="auto">
              <a:xfrm>
                <a:off x="3827" y="3306"/>
                <a:ext cx="108" cy="162"/>
              </a:xfrm>
              <a:custGeom>
                <a:avLst/>
                <a:gdLst>
                  <a:gd name="T0" fmla="*/ 0 w 108"/>
                  <a:gd name="T1" fmla="*/ 162 h 162"/>
                  <a:gd name="T2" fmla="*/ 108 w 108"/>
                  <a:gd name="T3" fmla="*/ 138 h 162"/>
                  <a:gd name="T4" fmla="*/ 30 w 108"/>
                  <a:gd name="T5" fmla="*/ 0 h 162"/>
                  <a:gd name="T6" fmla="*/ 0 w 108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8"/>
                  <a:gd name="T13" fmla="*/ 0 h 162"/>
                  <a:gd name="T14" fmla="*/ 108 w 108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8" h="162">
                    <a:moveTo>
                      <a:pt x="0" y="162"/>
                    </a:moveTo>
                    <a:lnTo>
                      <a:pt x="108" y="138"/>
                    </a:lnTo>
                    <a:lnTo>
                      <a:pt x="30" y="0"/>
                    </a:lnTo>
                    <a:lnTo>
                      <a:pt x="0" y="162"/>
                    </a:lnTo>
                    <a:close/>
                  </a:path>
                </a:pathLst>
              </a:custGeom>
              <a:solidFill>
                <a:srgbClr val="0000D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90" name="Freeform 147"/>
              <p:cNvSpPr>
                <a:spLocks/>
              </p:cNvSpPr>
              <p:nvPr/>
            </p:nvSpPr>
            <p:spPr bwMode="auto">
              <a:xfrm>
                <a:off x="3827" y="3306"/>
                <a:ext cx="108" cy="162"/>
              </a:xfrm>
              <a:custGeom>
                <a:avLst/>
                <a:gdLst>
                  <a:gd name="T0" fmla="*/ 0 w 18"/>
                  <a:gd name="T1" fmla="*/ 209952 h 27"/>
                  <a:gd name="T2" fmla="*/ 139968 w 18"/>
                  <a:gd name="T3" fmla="*/ 178848 h 27"/>
                  <a:gd name="T4" fmla="*/ 38880 w 18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7"/>
                  <a:gd name="T11" fmla="*/ 18 w 18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7">
                    <a:moveTo>
                      <a:pt x="0" y="27"/>
                    </a:moveTo>
                    <a:lnTo>
                      <a:pt x="18" y="23"/>
                    </a:lnTo>
                    <a:lnTo>
                      <a:pt x="5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91" name="Oval 148"/>
              <p:cNvSpPr>
                <a:spLocks noChangeArrowheads="1"/>
              </p:cNvSpPr>
              <p:nvPr/>
            </p:nvSpPr>
            <p:spPr bwMode="auto">
              <a:xfrm>
                <a:off x="3911" y="2706"/>
                <a:ext cx="54" cy="54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92" name="Oval 149"/>
              <p:cNvSpPr>
                <a:spLocks noChangeArrowheads="1"/>
              </p:cNvSpPr>
              <p:nvPr/>
            </p:nvSpPr>
            <p:spPr bwMode="auto">
              <a:xfrm>
                <a:off x="3911" y="2706"/>
                <a:ext cx="54" cy="54"/>
              </a:xfrm>
              <a:prstGeom prst="ellipse">
                <a:avLst/>
              </a:prstGeom>
              <a:noFill/>
              <a:ln w="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93" name="Oval 150"/>
              <p:cNvSpPr>
                <a:spLocks noChangeArrowheads="1"/>
              </p:cNvSpPr>
              <p:nvPr/>
            </p:nvSpPr>
            <p:spPr bwMode="auto">
              <a:xfrm>
                <a:off x="3905" y="2958"/>
                <a:ext cx="54" cy="54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94" name="Oval 151"/>
              <p:cNvSpPr>
                <a:spLocks noChangeArrowheads="1"/>
              </p:cNvSpPr>
              <p:nvPr/>
            </p:nvSpPr>
            <p:spPr bwMode="auto">
              <a:xfrm>
                <a:off x="3905" y="2958"/>
                <a:ext cx="54" cy="54"/>
              </a:xfrm>
              <a:prstGeom prst="ellipse">
                <a:avLst/>
              </a:prstGeom>
              <a:noFill/>
              <a:ln w="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95" name="Oval 152"/>
              <p:cNvSpPr>
                <a:spLocks noChangeArrowheads="1"/>
              </p:cNvSpPr>
              <p:nvPr/>
            </p:nvSpPr>
            <p:spPr bwMode="auto">
              <a:xfrm>
                <a:off x="3899" y="3126"/>
                <a:ext cx="54" cy="54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96" name="Oval 153"/>
              <p:cNvSpPr>
                <a:spLocks noChangeArrowheads="1"/>
              </p:cNvSpPr>
              <p:nvPr/>
            </p:nvSpPr>
            <p:spPr bwMode="auto">
              <a:xfrm>
                <a:off x="3899" y="3126"/>
                <a:ext cx="54" cy="54"/>
              </a:xfrm>
              <a:prstGeom prst="ellipse">
                <a:avLst/>
              </a:prstGeom>
              <a:noFill/>
              <a:ln w="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97" name="Freeform 154"/>
              <p:cNvSpPr>
                <a:spLocks/>
              </p:cNvSpPr>
              <p:nvPr/>
            </p:nvSpPr>
            <p:spPr bwMode="auto">
              <a:xfrm>
                <a:off x="3809" y="2850"/>
                <a:ext cx="108" cy="156"/>
              </a:xfrm>
              <a:custGeom>
                <a:avLst/>
                <a:gdLst>
                  <a:gd name="T0" fmla="*/ 0 w 108"/>
                  <a:gd name="T1" fmla="*/ 156 h 156"/>
                  <a:gd name="T2" fmla="*/ 108 w 108"/>
                  <a:gd name="T3" fmla="*/ 138 h 156"/>
                  <a:gd name="T4" fmla="*/ 30 w 108"/>
                  <a:gd name="T5" fmla="*/ 0 h 156"/>
                  <a:gd name="T6" fmla="*/ 0 w 108"/>
                  <a:gd name="T7" fmla="*/ 156 h 15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8"/>
                  <a:gd name="T13" fmla="*/ 0 h 156"/>
                  <a:gd name="T14" fmla="*/ 108 w 108"/>
                  <a:gd name="T15" fmla="*/ 156 h 15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8" h="156">
                    <a:moveTo>
                      <a:pt x="0" y="156"/>
                    </a:moveTo>
                    <a:lnTo>
                      <a:pt x="108" y="138"/>
                    </a:lnTo>
                    <a:lnTo>
                      <a:pt x="30" y="0"/>
                    </a:lnTo>
                    <a:lnTo>
                      <a:pt x="0" y="156"/>
                    </a:lnTo>
                    <a:close/>
                  </a:path>
                </a:pathLst>
              </a:custGeom>
              <a:solidFill>
                <a:srgbClr val="00B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98" name="Freeform 155"/>
              <p:cNvSpPr>
                <a:spLocks/>
              </p:cNvSpPr>
              <p:nvPr/>
            </p:nvSpPr>
            <p:spPr bwMode="auto">
              <a:xfrm>
                <a:off x="3809" y="2850"/>
                <a:ext cx="108" cy="156"/>
              </a:xfrm>
              <a:custGeom>
                <a:avLst/>
                <a:gdLst>
                  <a:gd name="T0" fmla="*/ 0 w 18"/>
                  <a:gd name="T1" fmla="*/ 202176 h 26"/>
                  <a:gd name="T2" fmla="*/ 139968 w 18"/>
                  <a:gd name="T3" fmla="*/ 178848 h 26"/>
                  <a:gd name="T4" fmla="*/ 38880 w 18"/>
                  <a:gd name="T5" fmla="*/ 0 h 26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6"/>
                  <a:gd name="T11" fmla="*/ 18 w 18"/>
                  <a:gd name="T12" fmla="*/ 26 h 2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6">
                    <a:moveTo>
                      <a:pt x="0" y="26"/>
                    </a:moveTo>
                    <a:lnTo>
                      <a:pt x="18" y="23"/>
                    </a:lnTo>
                    <a:lnTo>
                      <a:pt x="5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99" name="Freeform 156"/>
              <p:cNvSpPr>
                <a:spLocks/>
              </p:cNvSpPr>
              <p:nvPr/>
            </p:nvSpPr>
            <p:spPr bwMode="auto">
              <a:xfrm>
                <a:off x="3809" y="2988"/>
                <a:ext cx="108" cy="162"/>
              </a:xfrm>
              <a:custGeom>
                <a:avLst/>
                <a:gdLst>
                  <a:gd name="T0" fmla="*/ 78 w 108"/>
                  <a:gd name="T1" fmla="*/ 162 h 162"/>
                  <a:gd name="T2" fmla="*/ 0 w 108"/>
                  <a:gd name="T3" fmla="*/ 18 h 162"/>
                  <a:gd name="T4" fmla="*/ 108 w 108"/>
                  <a:gd name="T5" fmla="*/ 0 h 162"/>
                  <a:gd name="T6" fmla="*/ 78 w 108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8"/>
                  <a:gd name="T13" fmla="*/ 0 h 162"/>
                  <a:gd name="T14" fmla="*/ 108 w 108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8" h="162">
                    <a:moveTo>
                      <a:pt x="78" y="162"/>
                    </a:moveTo>
                    <a:lnTo>
                      <a:pt x="0" y="18"/>
                    </a:lnTo>
                    <a:lnTo>
                      <a:pt x="108" y="0"/>
                    </a:lnTo>
                    <a:lnTo>
                      <a:pt x="78" y="162"/>
                    </a:lnTo>
                    <a:close/>
                  </a:path>
                </a:pathLst>
              </a:custGeom>
              <a:solidFill>
                <a:srgbClr val="007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00" name="Freeform 157"/>
              <p:cNvSpPr>
                <a:spLocks/>
              </p:cNvSpPr>
              <p:nvPr/>
            </p:nvSpPr>
            <p:spPr bwMode="auto">
              <a:xfrm>
                <a:off x="3809" y="2988"/>
                <a:ext cx="108" cy="162"/>
              </a:xfrm>
              <a:custGeom>
                <a:avLst/>
                <a:gdLst>
                  <a:gd name="T0" fmla="*/ 101088 w 18"/>
                  <a:gd name="T1" fmla="*/ 209952 h 27"/>
                  <a:gd name="T2" fmla="*/ 0 w 18"/>
                  <a:gd name="T3" fmla="*/ 23328 h 27"/>
                  <a:gd name="T4" fmla="*/ 139968 w 18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7"/>
                  <a:gd name="T11" fmla="*/ 18 w 18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7">
                    <a:moveTo>
                      <a:pt x="13" y="27"/>
                    </a:moveTo>
                    <a:lnTo>
                      <a:pt x="0" y="3"/>
                    </a:lnTo>
                    <a:lnTo>
                      <a:pt x="18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01" name="Oval 158"/>
              <p:cNvSpPr>
                <a:spLocks noChangeArrowheads="1"/>
              </p:cNvSpPr>
              <p:nvPr/>
            </p:nvSpPr>
            <p:spPr bwMode="auto">
              <a:xfrm>
                <a:off x="3875" y="3509"/>
                <a:ext cx="54" cy="54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02" name="Oval 159"/>
              <p:cNvSpPr>
                <a:spLocks noChangeArrowheads="1"/>
              </p:cNvSpPr>
              <p:nvPr/>
            </p:nvSpPr>
            <p:spPr bwMode="auto">
              <a:xfrm>
                <a:off x="3875" y="3509"/>
                <a:ext cx="54" cy="54"/>
              </a:xfrm>
              <a:prstGeom prst="ellipse">
                <a:avLst/>
              </a:prstGeom>
              <a:noFill/>
              <a:ln w="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03" name="Freeform 160"/>
              <p:cNvSpPr>
                <a:spLocks/>
              </p:cNvSpPr>
              <p:nvPr/>
            </p:nvSpPr>
            <p:spPr bwMode="auto">
              <a:xfrm>
                <a:off x="3779" y="3006"/>
                <a:ext cx="108" cy="162"/>
              </a:xfrm>
              <a:custGeom>
                <a:avLst/>
                <a:gdLst>
                  <a:gd name="T0" fmla="*/ 0 w 108"/>
                  <a:gd name="T1" fmla="*/ 162 h 162"/>
                  <a:gd name="T2" fmla="*/ 108 w 108"/>
                  <a:gd name="T3" fmla="*/ 144 h 162"/>
                  <a:gd name="T4" fmla="*/ 30 w 108"/>
                  <a:gd name="T5" fmla="*/ 0 h 162"/>
                  <a:gd name="T6" fmla="*/ 0 w 108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8"/>
                  <a:gd name="T13" fmla="*/ 0 h 162"/>
                  <a:gd name="T14" fmla="*/ 108 w 108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8" h="162">
                    <a:moveTo>
                      <a:pt x="0" y="162"/>
                    </a:moveTo>
                    <a:lnTo>
                      <a:pt x="108" y="144"/>
                    </a:lnTo>
                    <a:lnTo>
                      <a:pt x="30" y="0"/>
                    </a:lnTo>
                    <a:lnTo>
                      <a:pt x="0" y="162"/>
                    </a:lnTo>
                    <a:close/>
                  </a:path>
                </a:pathLst>
              </a:custGeom>
              <a:solidFill>
                <a:srgbClr val="008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04" name="Freeform 161"/>
              <p:cNvSpPr>
                <a:spLocks/>
              </p:cNvSpPr>
              <p:nvPr/>
            </p:nvSpPr>
            <p:spPr bwMode="auto">
              <a:xfrm>
                <a:off x="3779" y="3006"/>
                <a:ext cx="108" cy="162"/>
              </a:xfrm>
              <a:custGeom>
                <a:avLst/>
                <a:gdLst>
                  <a:gd name="T0" fmla="*/ 0 w 18"/>
                  <a:gd name="T1" fmla="*/ 209952 h 27"/>
                  <a:gd name="T2" fmla="*/ 139968 w 18"/>
                  <a:gd name="T3" fmla="*/ 186624 h 27"/>
                  <a:gd name="T4" fmla="*/ 38880 w 18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7"/>
                  <a:gd name="T11" fmla="*/ 18 w 18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7">
                    <a:moveTo>
                      <a:pt x="0" y="27"/>
                    </a:moveTo>
                    <a:lnTo>
                      <a:pt x="18" y="24"/>
                    </a:lnTo>
                    <a:lnTo>
                      <a:pt x="5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05" name="Freeform 162"/>
              <p:cNvSpPr>
                <a:spLocks/>
              </p:cNvSpPr>
              <p:nvPr/>
            </p:nvSpPr>
            <p:spPr bwMode="auto">
              <a:xfrm>
                <a:off x="3779" y="3150"/>
                <a:ext cx="108" cy="156"/>
              </a:xfrm>
              <a:custGeom>
                <a:avLst/>
                <a:gdLst>
                  <a:gd name="T0" fmla="*/ 78 w 108"/>
                  <a:gd name="T1" fmla="*/ 156 h 156"/>
                  <a:gd name="T2" fmla="*/ 0 w 108"/>
                  <a:gd name="T3" fmla="*/ 18 h 156"/>
                  <a:gd name="T4" fmla="*/ 108 w 108"/>
                  <a:gd name="T5" fmla="*/ 0 h 156"/>
                  <a:gd name="T6" fmla="*/ 78 w 108"/>
                  <a:gd name="T7" fmla="*/ 156 h 15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8"/>
                  <a:gd name="T13" fmla="*/ 0 h 156"/>
                  <a:gd name="T14" fmla="*/ 108 w 108"/>
                  <a:gd name="T15" fmla="*/ 156 h 15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8" h="156">
                    <a:moveTo>
                      <a:pt x="78" y="156"/>
                    </a:moveTo>
                    <a:lnTo>
                      <a:pt x="0" y="18"/>
                    </a:lnTo>
                    <a:lnTo>
                      <a:pt x="108" y="0"/>
                    </a:lnTo>
                    <a:lnTo>
                      <a:pt x="78" y="156"/>
                    </a:lnTo>
                    <a:close/>
                  </a:path>
                </a:pathLst>
              </a:custGeom>
              <a:solidFill>
                <a:srgbClr val="002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06" name="Freeform 163"/>
              <p:cNvSpPr>
                <a:spLocks/>
              </p:cNvSpPr>
              <p:nvPr/>
            </p:nvSpPr>
            <p:spPr bwMode="auto">
              <a:xfrm>
                <a:off x="3779" y="3150"/>
                <a:ext cx="108" cy="156"/>
              </a:xfrm>
              <a:custGeom>
                <a:avLst/>
                <a:gdLst>
                  <a:gd name="T0" fmla="*/ 101088 w 18"/>
                  <a:gd name="T1" fmla="*/ 202176 h 26"/>
                  <a:gd name="T2" fmla="*/ 0 w 18"/>
                  <a:gd name="T3" fmla="*/ 23328 h 26"/>
                  <a:gd name="T4" fmla="*/ 139968 w 18"/>
                  <a:gd name="T5" fmla="*/ 0 h 26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6"/>
                  <a:gd name="T11" fmla="*/ 18 w 18"/>
                  <a:gd name="T12" fmla="*/ 26 h 2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6">
                    <a:moveTo>
                      <a:pt x="13" y="26"/>
                    </a:moveTo>
                    <a:lnTo>
                      <a:pt x="0" y="3"/>
                    </a:lnTo>
                    <a:lnTo>
                      <a:pt x="18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07" name="Oval 164"/>
              <p:cNvSpPr>
                <a:spLocks noChangeArrowheads="1"/>
              </p:cNvSpPr>
              <p:nvPr/>
            </p:nvSpPr>
            <p:spPr bwMode="auto">
              <a:xfrm>
                <a:off x="3749" y="2544"/>
                <a:ext cx="54" cy="54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08" name="Oval 165"/>
              <p:cNvSpPr>
                <a:spLocks noChangeArrowheads="1"/>
              </p:cNvSpPr>
              <p:nvPr/>
            </p:nvSpPr>
            <p:spPr bwMode="auto">
              <a:xfrm>
                <a:off x="3749" y="2544"/>
                <a:ext cx="54" cy="54"/>
              </a:xfrm>
              <a:prstGeom prst="ellipse">
                <a:avLst/>
              </a:prstGeom>
              <a:noFill/>
              <a:ln w="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09" name="Freeform 166"/>
              <p:cNvSpPr>
                <a:spLocks/>
              </p:cNvSpPr>
              <p:nvPr/>
            </p:nvSpPr>
            <p:spPr bwMode="auto">
              <a:xfrm>
                <a:off x="3683" y="2550"/>
                <a:ext cx="108" cy="156"/>
              </a:xfrm>
              <a:custGeom>
                <a:avLst/>
                <a:gdLst>
                  <a:gd name="T0" fmla="*/ 78 w 108"/>
                  <a:gd name="T1" fmla="*/ 156 h 156"/>
                  <a:gd name="T2" fmla="*/ 0 w 108"/>
                  <a:gd name="T3" fmla="*/ 18 h 156"/>
                  <a:gd name="T4" fmla="*/ 108 w 108"/>
                  <a:gd name="T5" fmla="*/ 0 h 156"/>
                  <a:gd name="T6" fmla="*/ 78 w 108"/>
                  <a:gd name="T7" fmla="*/ 156 h 15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8"/>
                  <a:gd name="T13" fmla="*/ 0 h 156"/>
                  <a:gd name="T14" fmla="*/ 108 w 108"/>
                  <a:gd name="T15" fmla="*/ 156 h 15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8" h="156">
                    <a:moveTo>
                      <a:pt x="78" y="156"/>
                    </a:moveTo>
                    <a:lnTo>
                      <a:pt x="0" y="18"/>
                    </a:lnTo>
                    <a:lnTo>
                      <a:pt x="108" y="0"/>
                    </a:lnTo>
                    <a:lnTo>
                      <a:pt x="78" y="156"/>
                    </a:lnTo>
                    <a:close/>
                  </a:path>
                </a:pathLst>
              </a:custGeom>
              <a:solidFill>
                <a:srgbClr val="60FF9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10" name="Freeform 167"/>
              <p:cNvSpPr>
                <a:spLocks/>
              </p:cNvSpPr>
              <p:nvPr/>
            </p:nvSpPr>
            <p:spPr bwMode="auto">
              <a:xfrm>
                <a:off x="3683" y="2550"/>
                <a:ext cx="108" cy="156"/>
              </a:xfrm>
              <a:custGeom>
                <a:avLst/>
                <a:gdLst>
                  <a:gd name="T0" fmla="*/ 101088 w 18"/>
                  <a:gd name="T1" fmla="*/ 202176 h 26"/>
                  <a:gd name="T2" fmla="*/ 0 w 18"/>
                  <a:gd name="T3" fmla="*/ 23328 h 26"/>
                  <a:gd name="T4" fmla="*/ 139968 w 18"/>
                  <a:gd name="T5" fmla="*/ 0 h 26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6"/>
                  <a:gd name="T11" fmla="*/ 18 w 18"/>
                  <a:gd name="T12" fmla="*/ 26 h 2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6">
                    <a:moveTo>
                      <a:pt x="13" y="26"/>
                    </a:moveTo>
                    <a:lnTo>
                      <a:pt x="0" y="3"/>
                    </a:lnTo>
                    <a:lnTo>
                      <a:pt x="18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11" name="Freeform 168"/>
              <p:cNvSpPr>
                <a:spLocks/>
              </p:cNvSpPr>
              <p:nvPr/>
            </p:nvSpPr>
            <p:spPr bwMode="auto">
              <a:xfrm>
                <a:off x="3761" y="2688"/>
                <a:ext cx="108" cy="162"/>
              </a:xfrm>
              <a:custGeom>
                <a:avLst/>
                <a:gdLst>
                  <a:gd name="T0" fmla="*/ 78 w 108"/>
                  <a:gd name="T1" fmla="*/ 162 h 162"/>
                  <a:gd name="T2" fmla="*/ 0 w 108"/>
                  <a:gd name="T3" fmla="*/ 18 h 162"/>
                  <a:gd name="T4" fmla="*/ 108 w 108"/>
                  <a:gd name="T5" fmla="*/ 0 h 162"/>
                  <a:gd name="T6" fmla="*/ 78 w 108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8"/>
                  <a:gd name="T13" fmla="*/ 0 h 162"/>
                  <a:gd name="T14" fmla="*/ 108 w 108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8" h="162">
                    <a:moveTo>
                      <a:pt x="78" y="162"/>
                    </a:moveTo>
                    <a:lnTo>
                      <a:pt x="0" y="18"/>
                    </a:lnTo>
                    <a:lnTo>
                      <a:pt x="108" y="0"/>
                    </a:lnTo>
                    <a:lnTo>
                      <a:pt x="78" y="162"/>
                    </a:lnTo>
                    <a:close/>
                  </a:path>
                </a:pathLst>
              </a:custGeom>
              <a:solidFill>
                <a:srgbClr val="10FFE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12" name="Freeform 169"/>
              <p:cNvSpPr>
                <a:spLocks/>
              </p:cNvSpPr>
              <p:nvPr/>
            </p:nvSpPr>
            <p:spPr bwMode="auto">
              <a:xfrm>
                <a:off x="3761" y="2688"/>
                <a:ext cx="108" cy="162"/>
              </a:xfrm>
              <a:custGeom>
                <a:avLst/>
                <a:gdLst>
                  <a:gd name="T0" fmla="*/ 101088 w 18"/>
                  <a:gd name="T1" fmla="*/ 209952 h 27"/>
                  <a:gd name="T2" fmla="*/ 0 w 18"/>
                  <a:gd name="T3" fmla="*/ 23328 h 27"/>
                  <a:gd name="T4" fmla="*/ 139968 w 18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7"/>
                  <a:gd name="T11" fmla="*/ 18 w 18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7">
                    <a:moveTo>
                      <a:pt x="13" y="27"/>
                    </a:moveTo>
                    <a:lnTo>
                      <a:pt x="0" y="3"/>
                    </a:lnTo>
                    <a:lnTo>
                      <a:pt x="18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13" name="Freeform 170"/>
              <p:cNvSpPr>
                <a:spLocks/>
              </p:cNvSpPr>
              <p:nvPr/>
            </p:nvSpPr>
            <p:spPr bwMode="auto">
              <a:xfrm>
                <a:off x="3761" y="2550"/>
                <a:ext cx="108" cy="156"/>
              </a:xfrm>
              <a:custGeom>
                <a:avLst/>
                <a:gdLst>
                  <a:gd name="T0" fmla="*/ 0 w 108"/>
                  <a:gd name="T1" fmla="*/ 156 h 156"/>
                  <a:gd name="T2" fmla="*/ 108 w 108"/>
                  <a:gd name="T3" fmla="*/ 138 h 156"/>
                  <a:gd name="T4" fmla="*/ 30 w 108"/>
                  <a:gd name="T5" fmla="*/ 0 h 156"/>
                  <a:gd name="T6" fmla="*/ 0 w 108"/>
                  <a:gd name="T7" fmla="*/ 156 h 15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8"/>
                  <a:gd name="T13" fmla="*/ 0 h 156"/>
                  <a:gd name="T14" fmla="*/ 108 w 108"/>
                  <a:gd name="T15" fmla="*/ 156 h 15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8" h="156">
                    <a:moveTo>
                      <a:pt x="0" y="156"/>
                    </a:moveTo>
                    <a:lnTo>
                      <a:pt x="108" y="138"/>
                    </a:lnTo>
                    <a:lnTo>
                      <a:pt x="30" y="0"/>
                    </a:lnTo>
                    <a:lnTo>
                      <a:pt x="0" y="156"/>
                    </a:lnTo>
                    <a:close/>
                  </a:path>
                </a:pathLst>
              </a:custGeom>
              <a:solidFill>
                <a:srgbClr val="60FF9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14" name="Freeform 171"/>
              <p:cNvSpPr>
                <a:spLocks/>
              </p:cNvSpPr>
              <p:nvPr/>
            </p:nvSpPr>
            <p:spPr bwMode="auto">
              <a:xfrm>
                <a:off x="3761" y="2550"/>
                <a:ext cx="108" cy="156"/>
              </a:xfrm>
              <a:custGeom>
                <a:avLst/>
                <a:gdLst>
                  <a:gd name="T0" fmla="*/ 0 w 18"/>
                  <a:gd name="T1" fmla="*/ 202176 h 26"/>
                  <a:gd name="T2" fmla="*/ 139968 w 18"/>
                  <a:gd name="T3" fmla="*/ 178848 h 26"/>
                  <a:gd name="T4" fmla="*/ 38880 w 18"/>
                  <a:gd name="T5" fmla="*/ 0 h 26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6"/>
                  <a:gd name="T11" fmla="*/ 18 w 18"/>
                  <a:gd name="T12" fmla="*/ 26 h 2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6">
                    <a:moveTo>
                      <a:pt x="0" y="26"/>
                    </a:moveTo>
                    <a:lnTo>
                      <a:pt x="18" y="23"/>
                    </a:lnTo>
                    <a:lnTo>
                      <a:pt x="5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15" name="Freeform 172"/>
              <p:cNvSpPr>
                <a:spLocks/>
              </p:cNvSpPr>
              <p:nvPr/>
            </p:nvSpPr>
            <p:spPr bwMode="auto">
              <a:xfrm>
                <a:off x="3749" y="3168"/>
                <a:ext cx="108" cy="156"/>
              </a:xfrm>
              <a:custGeom>
                <a:avLst/>
                <a:gdLst>
                  <a:gd name="T0" fmla="*/ 0 w 108"/>
                  <a:gd name="T1" fmla="*/ 156 h 156"/>
                  <a:gd name="T2" fmla="*/ 108 w 108"/>
                  <a:gd name="T3" fmla="*/ 138 h 156"/>
                  <a:gd name="T4" fmla="*/ 30 w 108"/>
                  <a:gd name="T5" fmla="*/ 0 h 156"/>
                  <a:gd name="T6" fmla="*/ 0 w 108"/>
                  <a:gd name="T7" fmla="*/ 156 h 15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8"/>
                  <a:gd name="T13" fmla="*/ 0 h 156"/>
                  <a:gd name="T14" fmla="*/ 108 w 108"/>
                  <a:gd name="T15" fmla="*/ 156 h 15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8" h="156">
                    <a:moveTo>
                      <a:pt x="0" y="156"/>
                    </a:moveTo>
                    <a:lnTo>
                      <a:pt x="108" y="138"/>
                    </a:lnTo>
                    <a:lnTo>
                      <a:pt x="30" y="0"/>
                    </a:lnTo>
                    <a:lnTo>
                      <a:pt x="0" y="156"/>
                    </a:lnTo>
                    <a:close/>
                  </a:path>
                </a:pathLst>
              </a:custGeom>
              <a:solidFill>
                <a:srgbClr val="004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16" name="Freeform 173"/>
              <p:cNvSpPr>
                <a:spLocks/>
              </p:cNvSpPr>
              <p:nvPr/>
            </p:nvSpPr>
            <p:spPr bwMode="auto">
              <a:xfrm>
                <a:off x="3749" y="3168"/>
                <a:ext cx="108" cy="156"/>
              </a:xfrm>
              <a:custGeom>
                <a:avLst/>
                <a:gdLst>
                  <a:gd name="T0" fmla="*/ 0 w 18"/>
                  <a:gd name="T1" fmla="*/ 202176 h 26"/>
                  <a:gd name="T2" fmla="*/ 139968 w 18"/>
                  <a:gd name="T3" fmla="*/ 178848 h 26"/>
                  <a:gd name="T4" fmla="*/ 38880 w 18"/>
                  <a:gd name="T5" fmla="*/ 0 h 26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6"/>
                  <a:gd name="T11" fmla="*/ 18 w 18"/>
                  <a:gd name="T12" fmla="*/ 26 h 2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6">
                    <a:moveTo>
                      <a:pt x="0" y="26"/>
                    </a:moveTo>
                    <a:lnTo>
                      <a:pt x="18" y="23"/>
                    </a:lnTo>
                    <a:lnTo>
                      <a:pt x="5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17" name="Freeform 174"/>
              <p:cNvSpPr>
                <a:spLocks/>
              </p:cNvSpPr>
              <p:nvPr/>
            </p:nvSpPr>
            <p:spPr bwMode="auto">
              <a:xfrm>
                <a:off x="3749" y="3306"/>
                <a:ext cx="108" cy="162"/>
              </a:xfrm>
              <a:custGeom>
                <a:avLst/>
                <a:gdLst>
                  <a:gd name="T0" fmla="*/ 78 w 108"/>
                  <a:gd name="T1" fmla="*/ 162 h 162"/>
                  <a:gd name="T2" fmla="*/ 0 w 108"/>
                  <a:gd name="T3" fmla="*/ 18 h 162"/>
                  <a:gd name="T4" fmla="*/ 108 w 108"/>
                  <a:gd name="T5" fmla="*/ 0 h 162"/>
                  <a:gd name="T6" fmla="*/ 78 w 108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8"/>
                  <a:gd name="T13" fmla="*/ 0 h 162"/>
                  <a:gd name="T14" fmla="*/ 108 w 108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8" h="162">
                    <a:moveTo>
                      <a:pt x="78" y="162"/>
                    </a:moveTo>
                    <a:lnTo>
                      <a:pt x="0" y="18"/>
                    </a:lnTo>
                    <a:lnTo>
                      <a:pt x="108" y="0"/>
                    </a:lnTo>
                    <a:lnTo>
                      <a:pt x="78" y="162"/>
                    </a:lnTo>
                    <a:close/>
                  </a:path>
                </a:pathLst>
              </a:custGeom>
              <a:solidFill>
                <a:srgbClr val="0000D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18" name="Freeform 175"/>
              <p:cNvSpPr>
                <a:spLocks/>
              </p:cNvSpPr>
              <p:nvPr/>
            </p:nvSpPr>
            <p:spPr bwMode="auto">
              <a:xfrm>
                <a:off x="3749" y="3306"/>
                <a:ext cx="108" cy="162"/>
              </a:xfrm>
              <a:custGeom>
                <a:avLst/>
                <a:gdLst>
                  <a:gd name="T0" fmla="*/ 101088 w 18"/>
                  <a:gd name="T1" fmla="*/ 209952 h 27"/>
                  <a:gd name="T2" fmla="*/ 0 w 18"/>
                  <a:gd name="T3" fmla="*/ 23328 h 27"/>
                  <a:gd name="T4" fmla="*/ 139968 w 18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7"/>
                  <a:gd name="T11" fmla="*/ 18 w 18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7">
                    <a:moveTo>
                      <a:pt x="13" y="27"/>
                    </a:moveTo>
                    <a:lnTo>
                      <a:pt x="0" y="3"/>
                    </a:lnTo>
                    <a:lnTo>
                      <a:pt x="18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19" name="Rectangle 176"/>
              <p:cNvSpPr>
                <a:spLocks noChangeArrowheads="1"/>
              </p:cNvSpPr>
              <p:nvPr/>
            </p:nvSpPr>
            <p:spPr bwMode="auto">
              <a:xfrm>
                <a:off x="3923" y="3917"/>
                <a:ext cx="1" cy="2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/>
                <a:endParaRPr lang="en-US" sz="2400">
                  <a:cs typeface="Arial" charset="0"/>
                </a:endParaRPr>
              </a:p>
            </p:txBody>
          </p:sp>
          <p:sp>
            <p:nvSpPr>
              <p:cNvPr id="19920" name="Freeform 177"/>
              <p:cNvSpPr>
                <a:spLocks/>
              </p:cNvSpPr>
              <p:nvPr/>
            </p:nvSpPr>
            <p:spPr bwMode="auto">
              <a:xfrm>
                <a:off x="3731" y="2850"/>
                <a:ext cx="108" cy="156"/>
              </a:xfrm>
              <a:custGeom>
                <a:avLst/>
                <a:gdLst>
                  <a:gd name="T0" fmla="*/ 78 w 108"/>
                  <a:gd name="T1" fmla="*/ 156 h 156"/>
                  <a:gd name="T2" fmla="*/ 0 w 108"/>
                  <a:gd name="T3" fmla="*/ 18 h 156"/>
                  <a:gd name="T4" fmla="*/ 108 w 108"/>
                  <a:gd name="T5" fmla="*/ 0 h 156"/>
                  <a:gd name="T6" fmla="*/ 78 w 108"/>
                  <a:gd name="T7" fmla="*/ 156 h 15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8"/>
                  <a:gd name="T13" fmla="*/ 0 h 156"/>
                  <a:gd name="T14" fmla="*/ 108 w 108"/>
                  <a:gd name="T15" fmla="*/ 156 h 15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8" h="156">
                    <a:moveTo>
                      <a:pt x="78" y="156"/>
                    </a:moveTo>
                    <a:lnTo>
                      <a:pt x="0" y="18"/>
                    </a:lnTo>
                    <a:lnTo>
                      <a:pt x="108" y="0"/>
                    </a:lnTo>
                    <a:lnTo>
                      <a:pt x="78" y="156"/>
                    </a:lnTo>
                    <a:close/>
                  </a:path>
                </a:pathLst>
              </a:custGeom>
              <a:solidFill>
                <a:srgbClr val="00B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21" name="Freeform 178"/>
              <p:cNvSpPr>
                <a:spLocks/>
              </p:cNvSpPr>
              <p:nvPr/>
            </p:nvSpPr>
            <p:spPr bwMode="auto">
              <a:xfrm>
                <a:off x="3731" y="2850"/>
                <a:ext cx="108" cy="156"/>
              </a:xfrm>
              <a:custGeom>
                <a:avLst/>
                <a:gdLst>
                  <a:gd name="T0" fmla="*/ 101088 w 18"/>
                  <a:gd name="T1" fmla="*/ 202176 h 26"/>
                  <a:gd name="T2" fmla="*/ 0 w 18"/>
                  <a:gd name="T3" fmla="*/ 23328 h 26"/>
                  <a:gd name="T4" fmla="*/ 139968 w 18"/>
                  <a:gd name="T5" fmla="*/ 0 h 26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6"/>
                  <a:gd name="T11" fmla="*/ 18 w 18"/>
                  <a:gd name="T12" fmla="*/ 26 h 2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6">
                    <a:moveTo>
                      <a:pt x="13" y="26"/>
                    </a:moveTo>
                    <a:lnTo>
                      <a:pt x="0" y="3"/>
                    </a:lnTo>
                    <a:lnTo>
                      <a:pt x="18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22" name="Freeform 179"/>
              <p:cNvSpPr>
                <a:spLocks/>
              </p:cNvSpPr>
              <p:nvPr/>
            </p:nvSpPr>
            <p:spPr bwMode="auto">
              <a:xfrm>
                <a:off x="3654" y="2568"/>
                <a:ext cx="107" cy="162"/>
              </a:xfrm>
              <a:custGeom>
                <a:avLst/>
                <a:gdLst>
                  <a:gd name="T0" fmla="*/ 0 w 107"/>
                  <a:gd name="T1" fmla="*/ 162 h 162"/>
                  <a:gd name="T2" fmla="*/ 107 w 107"/>
                  <a:gd name="T3" fmla="*/ 138 h 162"/>
                  <a:gd name="T4" fmla="*/ 29 w 107"/>
                  <a:gd name="T5" fmla="*/ 0 h 162"/>
                  <a:gd name="T6" fmla="*/ 0 w 107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7"/>
                  <a:gd name="T13" fmla="*/ 0 h 162"/>
                  <a:gd name="T14" fmla="*/ 107 w 107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7" h="162">
                    <a:moveTo>
                      <a:pt x="0" y="162"/>
                    </a:moveTo>
                    <a:lnTo>
                      <a:pt x="107" y="138"/>
                    </a:lnTo>
                    <a:lnTo>
                      <a:pt x="29" y="0"/>
                    </a:lnTo>
                    <a:lnTo>
                      <a:pt x="0" y="162"/>
                    </a:lnTo>
                    <a:close/>
                  </a:path>
                </a:pathLst>
              </a:custGeom>
              <a:solidFill>
                <a:srgbClr val="80FF8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23" name="Freeform 180"/>
              <p:cNvSpPr>
                <a:spLocks/>
              </p:cNvSpPr>
              <p:nvPr/>
            </p:nvSpPr>
            <p:spPr bwMode="auto">
              <a:xfrm>
                <a:off x="3654" y="2568"/>
                <a:ext cx="107" cy="162"/>
              </a:xfrm>
              <a:custGeom>
                <a:avLst/>
                <a:gdLst>
                  <a:gd name="T0" fmla="*/ 0 w 18"/>
                  <a:gd name="T1" fmla="*/ 209952 h 27"/>
                  <a:gd name="T2" fmla="*/ 133607 w 18"/>
                  <a:gd name="T3" fmla="*/ 178848 h 27"/>
                  <a:gd name="T4" fmla="*/ 37385 w 18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7"/>
                  <a:gd name="T11" fmla="*/ 18 w 18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7">
                    <a:moveTo>
                      <a:pt x="0" y="27"/>
                    </a:moveTo>
                    <a:lnTo>
                      <a:pt x="18" y="23"/>
                    </a:lnTo>
                    <a:lnTo>
                      <a:pt x="5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24" name="Oval 181"/>
              <p:cNvSpPr>
                <a:spLocks noChangeArrowheads="1"/>
              </p:cNvSpPr>
              <p:nvPr/>
            </p:nvSpPr>
            <p:spPr bwMode="auto">
              <a:xfrm>
                <a:off x="3743" y="2796"/>
                <a:ext cx="54" cy="54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25" name="Oval 182"/>
              <p:cNvSpPr>
                <a:spLocks noChangeArrowheads="1"/>
              </p:cNvSpPr>
              <p:nvPr/>
            </p:nvSpPr>
            <p:spPr bwMode="auto">
              <a:xfrm>
                <a:off x="3743" y="2796"/>
                <a:ext cx="54" cy="54"/>
              </a:xfrm>
              <a:prstGeom prst="ellipse">
                <a:avLst/>
              </a:prstGeom>
              <a:noFill/>
              <a:ln w="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26" name="Freeform 183"/>
              <p:cNvSpPr>
                <a:spLocks/>
              </p:cNvSpPr>
              <p:nvPr/>
            </p:nvSpPr>
            <p:spPr bwMode="auto">
              <a:xfrm>
                <a:off x="3731" y="2706"/>
                <a:ext cx="108" cy="162"/>
              </a:xfrm>
              <a:custGeom>
                <a:avLst/>
                <a:gdLst>
                  <a:gd name="T0" fmla="*/ 0 w 108"/>
                  <a:gd name="T1" fmla="*/ 162 h 162"/>
                  <a:gd name="T2" fmla="*/ 108 w 108"/>
                  <a:gd name="T3" fmla="*/ 144 h 162"/>
                  <a:gd name="T4" fmla="*/ 30 w 108"/>
                  <a:gd name="T5" fmla="*/ 0 h 162"/>
                  <a:gd name="T6" fmla="*/ 0 w 108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8"/>
                  <a:gd name="T13" fmla="*/ 0 h 162"/>
                  <a:gd name="T14" fmla="*/ 108 w 108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8" h="162">
                    <a:moveTo>
                      <a:pt x="0" y="162"/>
                    </a:moveTo>
                    <a:lnTo>
                      <a:pt x="108" y="144"/>
                    </a:lnTo>
                    <a:lnTo>
                      <a:pt x="30" y="0"/>
                    </a:lnTo>
                    <a:lnTo>
                      <a:pt x="0" y="162"/>
                    </a:lnTo>
                    <a:close/>
                  </a:path>
                </a:pathLst>
              </a:custGeom>
              <a:solidFill>
                <a:srgbClr val="20FFD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27" name="Freeform 184"/>
              <p:cNvSpPr>
                <a:spLocks/>
              </p:cNvSpPr>
              <p:nvPr/>
            </p:nvSpPr>
            <p:spPr bwMode="auto">
              <a:xfrm>
                <a:off x="3731" y="2706"/>
                <a:ext cx="108" cy="162"/>
              </a:xfrm>
              <a:custGeom>
                <a:avLst/>
                <a:gdLst>
                  <a:gd name="T0" fmla="*/ 0 w 18"/>
                  <a:gd name="T1" fmla="*/ 209952 h 27"/>
                  <a:gd name="T2" fmla="*/ 139968 w 18"/>
                  <a:gd name="T3" fmla="*/ 186624 h 27"/>
                  <a:gd name="T4" fmla="*/ 38880 w 18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7"/>
                  <a:gd name="T11" fmla="*/ 18 w 18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7">
                    <a:moveTo>
                      <a:pt x="0" y="27"/>
                    </a:moveTo>
                    <a:lnTo>
                      <a:pt x="18" y="24"/>
                    </a:lnTo>
                    <a:lnTo>
                      <a:pt x="5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28" name="Freeform 185"/>
              <p:cNvSpPr>
                <a:spLocks/>
              </p:cNvSpPr>
              <p:nvPr/>
            </p:nvSpPr>
            <p:spPr bwMode="auto">
              <a:xfrm>
                <a:off x="3719" y="3324"/>
                <a:ext cx="108" cy="162"/>
              </a:xfrm>
              <a:custGeom>
                <a:avLst/>
                <a:gdLst>
                  <a:gd name="T0" fmla="*/ 0 w 108"/>
                  <a:gd name="T1" fmla="*/ 162 h 162"/>
                  <a:gd name="T2" fmla="*/ 108 w 108"/>
                  <a:gd name="T3" fmla="*/ 144 h 162"/>
                  <a:gd name="T4" fmla="*/ 30 w 108"/>
                  <a:gd name="T5" fmla="*/ 0 h 162"/>
                  <a:gd name="T6" fmla="*/ 0 w 108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8"/>
                  <a:gd name="T13" fmla="*/ 0 h 162"/>
                  <a:gd name="T14" fmla="*/ 108 w 108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8" h="162">
                    <a:moveTo>
                      <a:pt x="0" y="162"/>
                    </a:moveTo>
                    <a:lnTo>
                      <a:pt x="108" y="144"/>
                    </a:lnTo>
                    <a:lnTo>
                      <a:pt x="30" y="0"/>
                    </a:lnTo>
                    <a:lnTo>
                      <a:pt x="0" y="162"/>
                    </a:lnTo>
                    <a:close/>
                  </a:path>
                </a:pathLst>
              </a:cu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29" name="Freeform 186"/>
              <p:cNvSpPr>
                <a:spLocks/>
              </p:cNvSpPr>
              <p:nvPr/>
            </p:nvSpPr>
            <p:spPr bwMode="auto">
              <a:xfrm>
                <a:off x="3719" y="3324"/>
                <a:ext cx="108" cy="162"/>
              </a:xfrm>
              <a:custGeom>
                <a:avLst/>
                <a:gdLst>
                  <a:gd name="T0" fmla="*/ 0 w 18"/>
                  <a:gd name="T1" fmla="*/ 209952 h 27"/>
                  <a:gd name="T2" fmla="*/ 139968 w 18"/>
                  <a:gd name="T3" fmla="*/ 186624 h 27"/>
                  <a:gd name="T4" fmla="*/ 38880 w 18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7"/>
                  <a:gd name="T11" fmla="*/ 18 w 18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7">
                    <a:moveTo>
                      <a:pt x="0" y="27"/>
                    </a:moveTo>
                    <a:lnTo>
                      <a:pt x="18" y="24"/>
                    </a:lnTo>
                    <a:lnTo>
                      <a:pt x="5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30" name="Freeform 187"/>
              <p:cNvSpPr>
                <a:spLocks/>
              </p:cNvSpPr>
              <p:nvPr/>
            </p:nvSpPr>
            <p:spPr bwMode="auto">
              <a:xfrm>
                <a:off x="3701" y="3006"/>
                <a:ext cx="108" cy="162"/>
              </a:xfrm>
              <a:custGeom>
                <a:avLst/>
                <a:gdLst>
                  <a:gd name="T0" fmla="*/ 78 w 108"/>
                  <a:gd name="T1" fmla="*/ 162 h 162"/>
                  <a:gd name="T2" fmla="*/ 0 w 108"/>
                  <a:gd name="T3" fmla="*/ 18 h 162"/>
                  <a:gd name="T4" fmla="*/ 108 w 108"/>
                  <a:gd name="T5" fmla="*/ 0 h 162"/>
                  <a:gd name="T6" fmla="*/ 78 w 108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8"/>
                  <a:gd name="T13" fmla="*/ 0 h 162"/>
                  <a:gd name="T14" fmla="*/ 108 w 108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8" h="162">
                    <a:moveTo>
                      <a:pt x="78" y="162"/>
                    </a:moveTo>
                    <a:lnTo>
                      <a:pt x="0" y="18"/>
                    </a:lnTo>
                    <a:lnTo>
                      <a:pt x="108" y="0"/>
                    </a:lnTo>
                    <a:lnTo>
                      <a:pt x="78" y="162"/>
                    </a:lnTo>
                    <a:close/>
                  </a:path>
                </a:pathLst>
              </a:custGeom>
              <a:solidFill>
                <a:srgbClr val="008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31" name="Freeform 188"/>
              <p:cNvSpPr>
                <a:spLocks/>
              </p:cNvSpPr>
              <p:nvPr/>
            </p:nvSpPr>
            <p:spPr bwMode="auto">
              <a:xfrm>
                <a:off x="3701" y="3006"/>
                <a:ext cx="108" cy="162"/>
              </a:xfrm>
              <a:custGeom>
                <a:avLst/>
                <a:gdLst>
                  <a:gd name="T0" fmla="*/ 101088 w 18"/>
                  <a:gd name="T1" fmla="*/ 209952 h 27"/>
                  <a:gd name="T2" fmla="*/ 0 w 18"/>
                  <a:gd name="T3" fmla="*/ 23328 h 27"/>
                  <a:gd name="T4" fmla="*/ 139968 w 18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7"/>
                  <a:gd name="T11" fmla="*/ 18 w 18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7">
                    <a:moveTo>
                      <a:pt x="13" y="27"/>
                    </a:moveTo>
                    <a:lnTo>
                      <a:pt x="0" y="3"/>
                    </a:lnTo>
                    <a:lnTo>
                      <a:pt x="18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32" name="Freeform 189"/>
              <p:cNvSpPr>
                <a:spLocks/>
              </p:cNvSpPr>
              <p:nvPr/>
            </p:nvSpPr>
            <p:spPr bwMode="auto">
              <a:xfrm>
                <a:off x="3701" y="2868"/>
                <a:ext cx="108" cy="156"/>
              </a:xfrm>
              <a:custGeom>
                <a:avLst/>
                <a:gdLst>
                  <a:gd name="T0" fmla="*/ 0 w 108"/>
                  <a:gd name="T1" fmla="*/ 156 h 156"/>
                  <a:gd name="T2" fmla="*/ 108 w 108"/>
                  <a:gd name="T3" fmla="*/ 138 h 156"/>
                  <a:gd name="T4" fmla="*/ 30 w 108"/>
                  <a:gd name="T5" fmla="*/ 0 h 156"/>
                  <a:gd name="T6" fmla="*/ 0 w 108"/>
                  <a:gd name="T7" fmla="*/ 156 h 15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8"/>
                  <a:gd name="T13" fmla="*/ 0 h 156"/>
                  <a:gd name="T14" fmla="*/ 108 w 108"/>
                  <a:gd name="T15" fmla="*/ 156 h 15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8" h="156">
                    <a:moveTo>
                      <a:pt x="0" y="156"/>
                    </a:moveTo>
                    <a:lnTo>
                      <a:pt x="108" y="138"/>
                    </a:lnTo>
                    <a:lnTo>
                      <a:pt x="30" y="0"/>
                    </a:lnTo>
                    <a:lnTo>
                      <a:pt x="0" y="156"/>
                    </a:lnTo>
                    <a:close/>
                  </a:path>
                </a:pathLst>
              </a:custGeom>
              <a:solidFill>
                <a:srgbClr val="00D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33" name="Freeform 190"/>
              <p:cNvSpPr>
                <a:spLocks/>
              </p:cNvSpPr>
              <p:nvPr/>
            </p:nvSpPr>
            <p:spPr bwMode="auto">
              <a:xfrm>
                <a:off x="3701" y="2868"/>
                <a:ext cx="108" cy="156"/>
              </a:xfrm>
              <a:custGeom>
                <a:avLst/>
                <a:gdLst>
                  <a:gd name="T0" fmla="*/ 0 w 18"/>
                  <a:gd name="T1" fmla="*/ 202176 h 26"/>
                  <a:gd name="T2" fmla="*/ 139968 w 18"/>
                  <a:gd name="T3" fmla="*/ 178848 h 26"/>
                  <a:gd name="T4" fmla="*/ 38880 w 18"/>
                  <a:gd name="T5" fmla="*/ 0 h 26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6"/>
                  <a:gd name="T11" fmla="*/ 18 w 18"/>
                  <a:gd name="T12" fmla="*/ 26 h 2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6">
                    <a:moveTo>
                      <a:pt x="0" y="26"/>
                    </a:moveTo>
                    <a:lnTo>
                      <a:pt x="18" y="23"/>
                    </a:lnTo>
                    <a:lnTo>
                      <a:pt x="5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34" name="Oval 191"/>
              <p:cNvSpPr>
                <a:spLocks noChangeArrowheads="1"/>
              </p:cNvSpPr>
              <p:nvPr/>
            </p:nvSpPr>
            <p:spPr bwMode="auto">
              <a:xfrm>
                <a:off x="3779" y="3114"/>
                <a:ext cx="54" cy="54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35" name="Oval 192"/>
              <p:cNvSpPr>
                <a:spLocks noChangeArrowheads="1"/>
              </p:cNvSpPr>
              <p:nvPr/>
            </p:nvSpPr>
            <p:spPr bwMode="auto">
              <a:xfrm>
                <a:off x="3779" y="3114"/>
                <a:ext cx="54" cy="54"/>
              </a:xfrm>
              <a:prstGeom prst="ellipse">
                <a:avLst/>
              </a:prstGeom>
              <a:noFill/>
              <a:ln w="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36" name="Freeform 193"/>
              <p:cNvSpPr>
                <a:spLocks/>
              </p:cNvSpPr>
              <p:nvPr/>
            </p:nvSpPr>
            <p:spPr bwMode="auto">
              <a:xfrm>
                <a:off x="3683" y="2412"/>
                <a:ext cx="108" cy="156"/>
              </a:xfrm>
              <a:custGeom>
                <a:avLst/>
                <a:gdLst>
                  <a:gd name="T0" fmla="*/ 0 w 108"/>
                  <a:gd name="T1" fmla="*/ 156 h 156"/>
                  <a:gd name="T2" fmla="*/ 108 w 108"/>
                  <a:gd name="T3" fmla="*/ 138 h 156"/>
                  <a:gd name="T4" fmla="*/ 30 w 108"/>
                  <a:gd name="T5" fmla="*/ 0 h 156"/>
                  <a:gd name="T6" fmla="*/ 0 w 108"/>
                  <a:gd name="T7" fmla="*/ 156 h 15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8"/>
                  <a:gd name="T13" fmla="*/ 0 h 156"/>
                  <a:gd name="T14" fmla="*/ 108 w 108"/>
                  <a:gd name="T15" fmla="*/ 156 h 15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8" h="156">
                    <a:moveTo>
                      <a:pt x="0" y="156"/>
                    </a:moveTo>
                    <a:lnTo>
                      <a:pt x="108" y="138"/>
                    </a:lnTo>
                    <a:lnTo>
                      <a:pt x="30" y="0"/>
                    </a:lnTo>
                    <a:lnTo>
                      <a:pt x="0" y="156"/>
                    </a:lnTo>
                    <a:close/>
                  </a:path>
                </a:pathLst>
              </a:custGeom>
              <a:solidFill>
                <a:srgbClr val="BFFF4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37" name="Freeform 194"/>
              <p:cNvSpPr>
                <a:spLocks/>
              </p:cNvSpPr>
              <p:nvPr/>
            </p:nvSpPr>
            <p:spPr bwMode="auto">
              <a:xfrm>
                <a:off x="3683" y="2412"/>
                <a:ext cx="108" cy="156"/>
              </a:xfrm>
              <a:custGeom>
                <a:avLst/>
                <a:gdLst>
                  <a:gd name="T0" fmla="*/ 0 w 18"/>
                  <a:gd name="T1" fmla="*/ 202176 h 26"/>
                  <a:gd name="T2" fmla="*/ 139968 w 18"/>
                  <a:gd name="T3" fmla="*/ 178848 h 26"/>
                  <a:gd name="T4" fmla="*/ 38880 w 18"/>
                  <a:gd name="T5" fmla="*/ 0 h 26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6"/>
                  <a:gd name="T11" fmla="*/ 18 w 18"/>
                  <a:gd name="T12" fmla="*/ 26 h 2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6">
                    <a:moveTo>
                      <a:pt x="0" y="26"/>
                    </a:moveTo>
                    <a:lnTo>
                      <a:pt x="18" y="23"/>
                    </a:lnTo>
                    <a:lnTo>
                      <a:pt x="5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38" name="Freeform 195"/>
              <p:cNvSpPr>
                <a:spLocks/>
              </p:cNvSpPr>
              <p:nvPr/>
            </p:nvSpPr>
            <p:spPr bwMode="auto">
              <a:xfrm>
                <a:off x="3594" y="3024"/>
                <a:ext cx="107" cy="162"/>
              </a:xfrm>
              <a:custGeom>
                <a:avLst/>
                <a:gdLst>
                  <a:gd name="T0" fmla="*/ 77 w 107"/>
                  <a:gd name="T1" fmla="*/ 162 h 162"/>
                  <a:gd name="T2" fmla="*/ 0 w 107"/>
                  <a:gd name="T3" fmla="*/ 24 h 162"/>
                  <a:gd name="T4" fmla="*/ 107 w 107"/>
                  <a:gd name="T5" fmla="*/ 0 h 162"/>
                  <a:gd name="T6" fmla="*/ 77 w 107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7"/>
                  <a:gd name="T13" fmla="*/ 0 h 162"/>
                  <a:gd name="T14" fmla="*/ 107 w 107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7" h="162">
                    <a:moveTo>
                      <a:pt x="77" y="162"/>
                    </a:moveTo>
                    <a:lnTo>
                      <a:pt x="0" y="24"/>
                    </a:lnTo>
                    <a:lnTo>
                      <a:pt x="107" y="0"/>
                    </a:lnTo>
                    <a:lnTo>
                      <a:pt x="77" y="162"/>
                    </a:lnTo>
                    <a:close/>
                  </a:path>
                </a:pathLst>
              </a:custGeom>
              <a:solidFill>
                <a:srgbClr val="009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39" name="Freeform 196"/>
              <p:cNvSpPr>
                <a:spLocks/>
              </p:cNvSpPr>
              <p:nvPr/>
            </p:nvSpPr>
            <p:spPr bwMode="auto">
              <a:xfrm>
                <a:off x="3594" y="3024"/>
                <a:ext cx="107" cy="162"/>
              </a:xfrm>
              <a:custGeom>
                <a:avLst/>
                <a:gdLst>
                  <a:gd name="T0" fmla="*/ 96223 w 18"/>
                  <a:gd name="T1" fmla="*/ 209952 h 27"/>
                  <a:gd name="T2" fmla="*/ 0 w 18"/>
                  <a:gd name="T3" fmla="*/ 31104 h 27"/>
                  <a:gd name="T4" fmla="*/ 133607 w 18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7"/>
                  <a:gd name="T11" fmla="*/ 18 w 18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7">
                    <a:moveTo>
                      <a:pt x="13" y="27"/>
                    </a:moveTo>
                    <a:lnTo>
                      <a:pt x="0" y="4"/>
                    </a:lnTo>
                    <a:lnTo>
                      <a:pt x="18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40" name="Freeform 197"/>
              <p:cNvSpPr>
                <a:spLocks/>
              </p:cNvSpPr>
              <p:nvPr/>
            </p:nvSpPr>
            <p:spPr bwMode="auto">
              <a:xfrm>
                <a:off x="3671" y="3168"/>
                <a:ext cx="108" cy="156"/>
              </a:xfrm>
              <a:custGeom>
                <a:avLst/>
                <a:gdLst>
                  <a:gd name="T0" fmla="*/ 78 w 108"/>
                  <a:gd name="T1" fmla="*/ 156 h 156"/>
                  <a:gd name="T2" fmla="*/ 0 w 108"/>
                  <a:gd name="T3" fmla="*/ 18 h 156"/>
                  <a:gd name="T4" fmla="*/ 108 w 108"/>
                  <a:gd name="T5" fmla="*/ 0 h 156"/>
                  <a:gd name="T6" fmla="*/ 78 w 108"/>
                  <a:gd name="T7" fmla="*/ 156 h 15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8"/>
                  <a:gd name="T13" fmla="*/ 0 h 156"/>
                  <a:gd name="T14" fmla="*/ 108 w 108"/>
                  <a:gd name="T15" fmla="*/ 156 h 15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8" h="156">
                    <a:moveTo>
                      <a:pt x="78" y="156"/>
                    </a:moveTo>
                    <a:lnTo>
                      <a:pt x="0" y="18"/>
                    </a:lnTo>
                    <a:lnTo>
                      <a:pt x="108" y="0"/>
                    </a:lnTo>
                    <a:lnTo>
                      <a:pt x="78" y="156"/>
                    </a:lnTo>
                    <a:close/>
                  </a:path>
                </a:pathLst>
              </a:custGeom>
              <a:solidFill>
                <a:srgbClr val="004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41" name="Freeform 198"/>
              <p:cNvSpPr>
                <a:spLocks/>
              </p:cNvSpPr>
              <p:nvPr/>
            </p:nvSpPr>
            <p:spPr bwMode="auto">
              <a:xfrm>
                <a:off x="3671" y="3168"/>
                <a:ext cx="108" cy="156"/>
              </a:xfrm>
              <a:custGeom>
                <a:avLst/>
                <a:gdLst>
                  <a:gd name="T0" fmla="*/ 101088 w 18"/>
                  <a:gd name="T1" fmla="*/ 202176 h 26"/>
                  <a:gd name="T2" fmla="*/ 0 w 18"/>
                  <a:gd name="T3" fmla="*/ 23328 h 26"/>
                  <a:gd name="T4" fmla="*/ 139968 w 18"/>
                  <a:gd name="T5" fmla="*/ 0 h 26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6"/>
                  <a:gd name="T11" fmla="*/ 18 w 18"/>
                  <a:gd name="T12" fmla="*/ 26 h 2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6">
                    <a:moveTo>
                      <a:pt x="13" y="26"/>
                    </a:moveTo>
                    <a:lnTo>
                      <a:pt x="0" y="3"/>
                    </a:lnTo>
                    <a:lnTo>
                      <a:pt x="18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42" name="Freeform 199"/>
              <p:cNvSpPr>
                <a:spLocks/>
              </p:cNvSpPr>
              <p:nvPr/>
            </p:nvSpPr>
            <p:spPr bwMode="auto">
              <a:xfrm>
                <a:off x="3671" y="3024"/>
                <a:ext cx="108" cy="162"/>
              </a:xfrm>
              <a:custGeom>
                <a:avLst/>
                <a:gdLst>
                  <a:gd name="T0" fmla="*/ 0 w 108"/>
                  <a:gd name="T1" fmla="*/ 162 h 162"/>
                  <a:gd name="T2" fmla="*/ 108 w 108"/>
                  <a:gd name="T3" fmla="*/ 144 h 162"/>
                  <a:gd name="T4" fmla="*/ 30 w 108"/>
                  <a:gd name="T5" fmla="*/ 0 h 162"/>
                  <a:gd name="T6" fmla="*/ 0 w 108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8"/>
                  <a:gd name="T13" fmla="*/ 0 h 162"/>
                  <a:gd name="T14" fmla="*/ 108 w 108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8" h="162">
                    <a:moveTo>
                      <a:pt x="0" y="162"/>
                    </a:moveTo>
                    <a:lnTo>
                      <a:pt x="108" y="144"/>
                    </a:lnTo>
                    <a:lnTo>
                      <a:pt x="30" y="0"/>
                    </a:lnTo>
                    <a:lnTo>
                      <a:pt x="0" y="162"/>
                    </a:lnTo>
                    <a:close/>
                  </a:path>
                </a:pathLst>
              </a:custGeom>
              <a:solidFill>
                <a:srgbClr val="009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43" name="Freeform 200"/>
              <p:cNvSpPr>
                <a:spLocks/>
              </p:cNvSpPr>
              <p:nvPr/>
            </p:nvSpPr>
            <p:spPr bwMode="auto">
              <a:xfrm>
                <a:off x="3671" y="3024"/>
                <a:ext cx="108" cy="162"/>
              </a:xfrm>
              <a:custGeom>
                <a:avLst/>
                <a:gdLst>
                  <a:gd name="T0" fmla="*/ 0 w 18"/>
                  <a:gd name="T1" fmla="*/ 209952 h 27"/>
                  <a:gd name="T2" fmla="*/ 139968 w 18"/>
                  <a:gd name="T3" fmla="*/ 186624 h 27"/>
                  <a:gd name="T4" fmla="*/ 38880 w 18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7"/>
                  <a:gd name="T11" fmla="*/ 18 w 18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7">
                    <a:moveTo>
                      <a:pt x="0" y="27"/>
                    </a:moveTo>
                    <a:lnTo>
                      <a:pt x="18" y="24"/>
                    </a:lnTo>
                    <a:lnTo>
                      <a:pt x="5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44" name="Oval 201"/>
              <p:cNvSpPr>
                <a:spLocks noChangeArrowheads="1"/>
              </p:cNvSpPr>
              <p:nvPr/>
            </p:nvSpPr>
            <p:spPr bwMode="auto">
              <a:xfrm>
                <a:off x="3749" y="3156"/>
                <a:ext cx="54" cy="54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45" name="Oval 202"/>
              <p:cNvSpPr>
                <a:spLocks noChangeArrowheads="1"/>
              </p:cNvSpPr>
              <p:nvPr/>
            </p:nvSpPr>
            <p:spPr bwMode="auto">
              <a:xfrm>
                <a:off x="3749" y="3156"/>
                <a:ext cx="54" cy="54"/>
              </a:xfrm>
              <a:prstGeom prst="ellipse">
                <a:avLst/>
              </a:prstGeom>
              <a:noFill/>
              <a:ln w="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46" name="Oval 203"/>
              <p:cNvSpPr>
                <a:spLocks noChangeArrowheads="1"/>
              </p:cNvSpPr>
              <p:nvPr/>
            </p:nvSpPr>
            <p:spPr bwMode="auto">
              <a:xfrm>
                <a:off x="3743" y="2604"/>
                <a:ext cx="54" cy="54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47" name="Oval 204"/>
              <p:cNvSpPr>
                <a:spLocks noChangeArrowheads="1"/>
              </p:cNvSpPr>
              <p:nvPr/>
            </p:nvSpPr>
            <p:spPr bwMode="auto">
              <a:xfrm>
                <a:off x="3743" y="2604"/>
                <a:ext cx="54" cy="54"/>
              </a:xfrm>
              <a:prstGeom prst="ellipse">
                <a:avLst/>
              </a:prstGeom>
              <a:noFill/>
              <a:ln w="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48" name="Freeform 205"/>
              <p:cNvSpPr>
                <a:spLocks/>
              </p:cNvSpPr>
              <p:nvPr/>
            </p:nvSpPr>
            <p:spPr bwMode="auto">
              <a:xfrm>
                <a:off x="3654" y="2706"/>
                <a:ext cx="107" cy="162"/>
              </a:xfrm>
              <a:custGeom>
                <a:avLst/>
                <a:gdLst>
                  <a:gd name="T0" fmla="*/ 77 w 107"/>
                  <a:gd name="T1" fmla="*/ 162 h 162"/>
                  <a:gd name="T2" fmla="*/ 0 w 107"/>
                  <a:gd name="T3" fmla="*/ 24 h 162"/>
                  <a:gd name="T4" fmla="*/ 107 w 107"/>
                  <a:gd name="T5" fmla="*/ 0 h 162"/>
                  <a:gd name="T6" fmla="*/ 77 w 107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7"/>
                  <a:gd name="T13" fmla="*/ 0 h 162"/>
                  <a:gd name="T14" fmla="*/ 107 w 107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7" h="162">
                    <a:moveTo>
                      <a:pt x="77" y="162"/>
                    </a:moveTo>
                    <a:lnTo>
                      <a:pt x="0" y="24"/>
                    </a:lnTo>
                    <a:lnTo>
                      <a:pt x="107" y="0"/>
                    </a:lnTo>
                    <a:lnTo>
                      <a:pt x="77" y="162"/>
                    </a:lnTo>
                    <a:close/>
                  </a:path>
                </a:pathLst>
              </a:custGeom>
              <a:solidFill>
                <a:srgbClr val="20FFD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49" name="Freeform 206"/>
              <p:cNvSpPr>
                <a:spLocks/>
              </p:cNvSpPr>
              <p:nvPr/>
            </p:nvSpPr>
            <p:spPr bwMode="auto">
              <a:xfrm>
                <a:off x="3654" y="2706"/>
                <a:ext cx="107" cy="162"/>
              </a:xfrm>
              <a:custGeom>
                <a:avLst/>
                <a:gdLst>
                  <a:gd name="T0" fmla="*/ 96223 w 18"/>
                  <a:gd name="T1" fmla="*/ 209952 h 27"/>
                  <a:gd name="T2" fmla="*/ 0 w 18"/>
                  <a:gd name="T3" fmla="*/ 31104 h 27"/>
                  <a:gd name="T4" fmla="*/ 133607 w 18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7"/>
                  <a:gd name="T11" fmla="*/ 18 w 18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7">
                    <a:moveTo>
                      <a:pt x="13" y="27"/>
                    </a:moveTo>
                    <a:lnTo>
                      <a:pt x="0" y="4"/>
                    </a:lnTo>
                    <a:lnTo>
                      <a:pt x="18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50" name="Freeform 207"/>
              <p:cNvSpPr>
                <a:spLocks/>
              </p:cNvSpPr>
              <p:nvPr/>
            </p:nvSpPr>
            <p:spPr bwMode="auto">
              <a:xfrm>
                <a:off x="3642" y="3324"/>
                <a:ext cx="107" cy="162"/>
              </a:xfrm>
              <a:custGeom>
                <a:avLst/>
                <a:gdLst>
                  <a:gd name="T0" fmla="*/ 77 w 107"/>
                  <a:gd name="T1" fmla="*/ 162 h 162"/>
                  <a:gd name="T2" fmla="*/ 0 w 107"/>
                  <a:gd name="T3" fmla="*/ 24 h 162"/>
                  <a:gd name="T4" fmla="*/ 107 w 107"/>
                  <a:gd name="T5" fmla="*/ 0 h 162"/>
                  <a:gd name="T6" fmla="*/ 77 w 107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7"/>
                  <a:gd name="T13" fmla="*/ 0 h 162"/>
                  <a:gd name="T14" fmla="*/ 107 w 107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7" h="162">
                    <a:moveTo>
                      <a:pt x="77" y="162"/>
                    </a:moveTo>
                    <a:lnTo>
                      <a:pt x="0" y="24"/>
                    </a:lnTo>
                    <a:lnTo>
                      <a:pt x="107" y="0"/>
                    </a:lnTo>
                    <a:lnTo>
                      <a:pt x="77" y="162"/>
                    </a:lnTo>
                    <a:close/>
                  </a:path>
                </a:pathLst>
              </a:cu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51" name="Freeform 208"/>
              <p:cNvSpPr>
                <a:spLocks/>
              </p:cNvSpPr>
              <p:nvPr/>
            </p:nvSpPr>
            <p:spPr bwMode="auto">
              <a:xfrm>
                <a:off x="3642" y="3324"/>
                <a:ext cx="107" cy="162"/>
              </a:xfrm>
              <a:custGeom>
                <a:avLst/>
                <a:gdLst>
                  <a:gd name="T0" fmla="*/ 96223 w 18"/>
                  <a:gd name="T1" fmla="*/ 209952 h 27"/>
                  <a:gd name="T2" fmla="*/ 0 w 18"/>
                  <a:gd name="T3" fmla="*/ 31104 h 27"/>
                  <a:gd name="T4" fmla="*/ 133607 w 18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7"/>
                  <a:gd name="T11" fmla="*/ 18 w 18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7">
                    <a:moveTo>
                      <a:pt x="13" y="27"/>
                    </a:moveTo>
                    <a:lnTo>
                      <a:pt x="0" y="4"/>
                    </a:lnTo>
                    <a:lnTo>
                      <a:pt x="18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52" name="Freeform 209"/>
              <p:cNvSpPr>
                <a:spLocks/>
              </p:cNvSpPr>
              <p:nvPr/>
            </p:nvSpPr>
            <p:spPr bwMode="auto">
              <a:xfrm>
                <a:off x="3564" y="3048"/>
                <a:ext cx="107" cy="156"/>
              </a:xfrm>
              <a:custGeom>
                <a:avLst/>
                <a:gdLst>
                  <a:gd name="T0" fmla="*/ 0 w 107"/>
                  <a:gd name="T1" fmla="*/ 156 h 156"/>
                  <a:gd name="T2" fmla="*/ 107 w 107"/>
                  <a:gd name="T3" fmla="*/ 138 h 156"/>
                  <a:gd name="T4" fmla="*/ 30 w 107"/>
                  <a:gd name="T5" fmla="*/ 0 h 156"/>
                  <a:gd name="T6" fmla="*/ 0 w 107"/>
                  <a:gd name="T7" fmla="*/ 156 h 15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7"/>
                  <a:gd name="T13" fmla="*/ 0 h 156"/>
                  <a:gd name="T14" fmla="*/ 107 w 107"/>
                  <a:gd name="T15" fmla="*/ 156 h 15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7" h="156">
                    <a:moveTo>
                      <a:pt x="0" y="156"/>
                    </a:moveTo>
                    <a:lnTo>
                      <a:pt x="107" y="138"/>
                    </a:lnTo>
                    <a:lnTo>
                      <a:pt x="30" y="0"/>
                    </a:lnTo>
                    <a:lnTo>
                      <a:pt x="0" y="156"/>
                    </a:lnTo>
                    <a:close/>
                  </a:path>
                </a:pathLst>
              </a:custGeom>
              <a:solidFill>
                <a:srgbClr val="00A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53" name="Freeform 210"/>
              <p:cNvSpPr>
                <a:spLocks/>
              </p:cNvSpPr>
              <p:nvPr/>
            </p:nvSpPr>
            <p:spPr bwMode="auto">
              <a:xfrm>
                <a:off x="3564" y="3048"/>
                <a:ext cx="107" cy="156"/>
              </a:xfrm>
              <a:custGeom>
                <a:avLst/>
                <a:gdLst>
                  <a:gd name="T0" fmla="*/ 0 w 18"/>
                  <a:gd name="T1" fmla="*/ 202176 h 26"/>
                  <a:gd name="T2" fmla="*/ 133607 w 18"/>
                  <a:gd name="T3" fmla="*/ 178848 h 26"/>
                  <a:gd name="T4" fmla="*/ 37385 w 18"/>
                  <a:gd name="T5" fmla="*/ 0 h 26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6"/>
                  <a:gd name="T11" fmla="*/ 18 w 18"/>
                  <a:gd name="T12" fmla="*/ 26 h 2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6">
                    <a:moveTo>
                      <a:pt x="0" y="26"/>
                    </a:moveTo>
                    <a:lnTo>
                      <a:pt x="18" y="23"/>
                    </a:lnTo>
                    <a:lnTo>
                      <a:pt x="5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54" name="Freeform 211"/>
              <p:cNvSpPr>
                <a:spLocks/>
              </p:cNvSpPr>
              <p:nvPr/>
            </p:nvSpPr>
            <p:spPr bwMode="auto">
              <a:xfrm>
                <a:off x="3642" y="3186"/>
                <a:ext cx="107" cy="162"/>
              </a:xfrm>
              <a:custGeom>
                <a:avLst/>
                <a:gdLst>
                  <a:gd name="T0" fmla="*/ 0 w 107"/>
                  <a:gd name="T1" fmla="*/ 162 h 162"/>
                  <a:gd name="T2" fmla="*/ 107 w 107"/>
                  <a:gd name="T3" fmla="*/ 138 h 162"/>
                  <a:gd name="T4" fmla="*/ 29 w 107"/>
                  <a:gd name="T5" fmla="*/ 0 h 162"/>
                  <a:gd name="T6" fmla="*/ 0 w 107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7"/>
                  <a:gd name="T13" fmla="*/ 0 h 162"/>
                  <a:gd name="T14" fmla="*/ 107 w 107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7" h="162">
                    <a:moveTo>
                      <a:pt x="0" y="162"/>
                    </a:moveTo>
                    <a:lnTo>
                      <a:pt x="107" y="138"/>
                    </a:lnTo>
                    <a:lnTo>
                      <a:pt x="29" y="0"/>
                    </a:lnTo>
                    <a:lnTo>
                      <a:pt x="0" y="162"/>
                    </a:lnTo>
                    <a:close/>
                  </a:path>
                </a:pathLst>
              </a:custGeom>
              <a:solidFill>
                <a:srgbClr val="005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55" name="Freeform 212"/>
              <p:cNvSpPr>
                <a:spLocks/>
              </p:cNvSpPr>
              <p:nvPr/>
            </p:nvSpPr>
            <p:spPr bwMode="auto">
              <a:xfrm>
                <a:off x="3642" y="3186"/>
                <a:ext cx="107" cy="162"/>
              </a:xfrm>
              <a:custGeom>
                <a:avLst/>
                <a:gdLst>
                  <a:gd name="T0" fmla="*/ 0 w 18"/>
                  <a:gd name="T1" fmla="*/ 209952 h 27"/>
                  <a:gd name="T2" fmla="*/ 133607 w 18"/>
                  <a:gd name="T3" fmla="*/ 178848 h 27"/>
                  <a:gd name="T4" fmla="*/ 37385 w 18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7"/>
                  <a:gd name="T11" fmla="*/ 18 w 18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7">
                    <a:moveTo>
                      <a:pt x="0" y="27"/>
                    </a:moveTo>
                    <a:lnTo>
                      <a:pt x="18" y="23"/>
                    </a:lnTo>
                    <a:lnTo>
                      <a:pt x="5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56" name="Freeform 213"/>
              <p:cNvSpPr>
                <a:spLocks/>
              </p:cNvSpPr>
              <p:nvPr/>
            </p:nvSpPr>
            <p:spPr bwMode="auto">
              <a:xfrm>
                <a:off x="3624" y="2868"/>
                <a:ext cx="107" cy="156"/>
              </a:xfrm>
              <a:custGeom>
                <a:avLst/>
                <a:gdLst>
                  <a:gd name="T0" fmla="*/ 77 w 107"/>
                  <a:gd name="T1" fmla="*/ 156 h 156"/>
                  <a:gd name="T2" fmla="*/ 0 w 107"/>
                  <a:gd name="T3" fmla="*/ 18 h 156"/>
                  <a:gd name="T4" fmla="*/ 107 w 107"/>
                  <a:gd name="T5" fmla="*/ 0 h 156"/>
                  <a:gd name="T6" fmla="*/ 77 w 107"/>
                  <a:gd name="T7" fmla="*/ 156 h 15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7"/>
                  <a:gd name="T13" fmla="*/ 0 h 156"/>
                  <a:gd name="T14" fmla="*/ 107 w 107"/>
                  <a:gd name="T15" fmla="*/ 156 h 15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7" h="156">
                    <a:moveTo>
                      <a:pt x="77" y="156"/>
                    </a:moveTo>
                    <a:lnTo>
                      <a:pt x="0" y="18"/>
                    </a:lnTo>
                    <a:lnTo>
                      <a:pt x="107" y="0"/>
                    </a:lnTo>
                    <a:lnTo>
                      <a:pt x="77" y="156"/>
                    </a:lnTo>
                    <a:close/>
                  </a:path>
                </a:pathLst>
              </a:custGeom>
              <a:solidFill>
                <a:srgbClr val="00D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57" name="Freeform 214"/>
              <p:cNvSpPr>
                <a:spLocks/>
              </p:cNvSpPr>
              <p:nvPr/>
            </p:nvSpPr>
            <p:spPr bwMode="auto">
              <a:xfrm>
                <a:off x="3624" y="2868"/>
                <a:ext cx="107" cy="156"/>
              </a:xfrm>
              <a:custGeom>
                <a:avLst/>
                <a:gdLst>
                  <a:gd name="T0" fmla="*/ 96223 w 18"/>
                  <a:gd name="T1" fmla="*/ 202176 h 26"/>
                  <a:gd name="T2" fmla="*/ 0 w 18"/>
                  <a:gd name="T3" fmla="*/ 23328 h 26"/>
                  <a:gd name="T4" fmla="*/ 133607 w 18"/>
                  <a:gd name="T5" fmla="*/ 0 h 26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6"/>
                  <a:gd name="T11" fmla="*/ 18 w 18"/>
                  <a:gd name="T12" fmla="*/ 26 h 2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6">
                    <a:moveTo>
                      <a:pt x="13" y="26"/>
                    </a:moveTo>
                    <a:lnTo>
                      <a:pt x="0" y="3"/>
                    </a:lnTo>
                    <a:lnTo>
                      <a:pt x="18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58" name="Freeform 215"/>
              <p:cNvSpPr>
                <a:spLocks/>
              </p:cNvSpPr>
              <p:nvPr/>
            </p:nvSpPr>
            <p:spPr bwMode="auto">
              <a:xfrm>
                <a:off x="3624" y="2730"/>
                <a:ext cx="107" cy="156"/>
              </a:xfrm>
              <a:custGeom>
                <a:avLst/>
                <a:gdLst>
                  <a:gd name="T0" fmla="*/ 0 w 107"/>
                  <a:gd name="T1" fmla="*/ 156 h 156"/>
                  <a:gd name="T2" fmla="*/ 107 w 107"/>
                  <a:gd name="T3" fmla="*/ 138 h 156"/>
                  <a:gd name="T4" fmla="*/ 30 w 107"/>
                  <a:gd name="T5" fmla="*/ 0 h 156"/>
                  <a:gd name="T6" fmla="*/ 0 w 107"/>
                  <a:gd name="T7" fmla="*/ 156 h 15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7"/>
                  <a:gd name="T13" fmla="*/ 0 h 156"/>
                  <a:gd name="T14" fmla="*/ 107 w 107"/>
                  <a:gd name="T15" fmla="*/ 156 h 15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7" h="156">
                    <a:moveTo>
                      <a:pt x="0" y="156"/>
                    </a:moveTo>
                    <a:lnTo>
                      <a:pt x="107" y="138"/>
                    </a:lnTo>
                    <a:lnTo>
                      <a:pt x="30" y="0"/>
                    </a:lnTo>
                    <a:lnTo>
                      <a:pt x="0" y="156"/>
                    </a:lnTo>
                    <a:close/>
                  </a:path>
                </a:pathLst>
              </a:custGeom>
              <a:solidFill>
                <a:srgbClr val="40FFB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59" name="Freeform 216"/>
              <p:cNvSpPr>
                <a:spLocks/>
              </p:cNvSpPr>
              <p:nvPr/>
            </p:nvSpPr>
            <p:spPr bwMode="auto">
              <a:xfrm>
                <a:off x="3624" y="2730"/>
                <a:ext cx="107" cy="156"/>
              </a:xfrm>
              <a:custGeom>
                <a:avLst/>
                <a:gdLst>
                  <a:gd name="T0" fmla="*/ 0 w 18"/>
                  <a:gd name="T1" fmla="*/ 202176 h 26"/>
                  <a:gd name="T2" fmla="*/ 133607 w 18"/>
                  <a:gd name="T3" fmla="*/ 178848 h 26"/>
                  <a:gd name="T4" fmla="*/ 37385 w 18"/>
                  <a:gd name="T5" fmla="*/ 0 h 26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6"/>
                  <a:gd name="T11" fmla="*/ 18 w 18"/>
                  <a:gd name="T12" fmla="*/ 26 h 2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6">
                    <a:moveTo>
                      <a:pt x="0" y="26"/>
                    </a:moveTo>
                    <a:lnTo>
                      <a:pt x="18" y="23"/>
                    </a:lnTo>
                    <a:lnTo>
                      <a:pt x="5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60" name="Oval 217"/>
              <p:cNvSpPr>
                <a:spLocks noChangeArrowheads="1"/>
              </p:cNvSpPr>
              <p:nvPr/>
            </p:nvSpPr>
            <p:spPr bwMode="auto">
              <a:xfrm>
                <a:off x="3606" y="3402"/>
                <a:ext cx="54" cy="54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61" name="Oval 218"/>
              <p:cNvSpPr>
                <a:spLocks noChangeArrowheads="1"/>
              </p:cNvSpPr>
              <p:nvPr/>
            </p:nvSpPr>
            <p:spPr bwMode="auto">
              <a:xfrm>
                <a:off x="3606" y="3402"/>
                <a:ext cx="54" cy="54"/>
              </a:xfrm>
              <a:prstGeom prst="ellipse">
                <a:avLst/>
              </a:prstGeom>
              <a:noFill/>
              <a:ln w="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62" name="Freeform 219"/>
              <p:cNvSpPr>
                <a:spLocks/>
              </p:cNvSpPr>
              <p:nvPr/>
            </p:nvSpPr>
            <p:spPr bwMode="auto">
              <a:xfrm>
                <a:off x="3612" y="3348"/>
                <a:ext cx="107" cy="155"/>
              </a:xfrm>
              <a:custGeom>
                <a:avLst/>
                <a:gdLst>
                  <a:gd name="T0" fmla="*/ 0 w 107"/>
                  <a:gd name="T1" fmla="*/ 155 h 155"/>
                  <a:gd name="T2" fmla="*/ 107 w 107"/>
                  <a:gd name="T3" fmla="*/ 138 h 155"/>
                  <a:gd name="T4" fmla="*/ 30 w 107"/>
                  <a:gd name="T5" fmla="*/ 0 h 155"/>
                  <a:gd name="T6" fmla="*/ 0 w 107"/>
                  <a:gd name="T7" fmla="*/ 155 h 15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7"/>
                  <a:gd name="T13" fmla="*/ 0 h 155"/>
                  <a:gd name="T14" fmla="*/ 107 w 107"/>
                  <a:gd name="T15" fmla="*/ 155 h 15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7" h="155">
                    <a:moveTo>
                      <a:pt x="0" y="155"/>
                    </a:moveTo>
                    <a:lnTo>
                      <a:pt x="107" y="138"/>
                    </a:lnTo>
                    <a:lnTo>
                      <a:pt x="30" y="0"/>
                    </a:lnTo>
                    <a:lnTo>
                      <a:pt x="0" y="155"/>
                    </a:lnTo>
                    <a:close/>
                  </a:path>
                </a:pathLst>
              </a:custGeom>
              <a:solidFill>
                <a:srgbClr val="001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63" name="Freeform 220"/>
              <p:cNvSpPr>
                <a:spLocks/>
              </p:cNvSpPr>
              <p:nvPr/>
            </p:nvSpPr>
            <p:spPr bwMode="auto">
              <a:xfrm>
                <a:off x="3612" y="3348"/>
                <a:ext cx="107" cy="155"/>
              </a:xfrm>
              <a:custGeom>
                <a:avLst/>
                <a:gdLst>
                  <a:gd name="T0" fmla="*/ 0 w 18"/>
                  <a:gd name="T1" fmla="*/ 195753 h 26"/>
                  <a:gd name="T2" fmla="*/ 133607 w 18"/>
                  <a:gd name="T3" fmla="*/ 173117 h 26"/>
                  <a:gd name="T4" fmla="*/ 37385 w 18"/>
                  <a:gd name="T5" fmla="*/ 0 h 26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6"/>
                  <a:gd name="T11" fmla="*/ 18 w 18"/>
                  <a:gd name="T12" fmla="*/ 26 h 2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6">
                    <a:moveTo>
                      <a:pt x="0" y="26"/>
                    </a:moveTo>
                    <a:lnTo>
                      <a:pt x="18" y="23"/>
                    </a:lnTo>
                    <a:lnTo>
                      <a:pt x="5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64" name="Freeform 221"/>
              <p:cNvSpPr>
                <a:spLocks/>
              </p:cNvSpPr>
              <p:nvPr/>
            </p:nvSpPr>
            <p:spPr bwMode="auto">
              <a:xfrm>
                <a:off x="3606" y="2412"/>
                <a:ext cx="107" cy="156"/>
              </a:xfrm>
              <a:custGeom>
                <a:avLst/>
                <a:gdLst>
                  <a:gd name="T0" fmla="*/ 77 w 107"/>
                  <a:gd name="T1" fmla="*/ 156 h 156"/>
                  <a:gd name="T2" fmla="*/ 0 w 107"/>
                  <a:gd name="T3" fmla="*/ 18 h 156"/>
                  <a:gd name="T4" fmla="*/ 107 w 107"/>
                  <a:gd name="T5" fmla="*/ 0 h 156"/>
                  <a:gd name="T6" fmla="*/ 77 w 107"/>
                  <a:gd name="T7" fmla="*/ 156 h 15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7"/>
                  <a:gd name="T13" fmla="*/ 0 h 156"/>
                  <a:gd name="T14" fmla="*/ 107 w 107"/>
                  <a:gd name="T15" fmla="*/ 156 h 15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7" h="156">
                    <a:moveTo>
                      <a:pt x="77" y="156"/>
                    </a:moveTo>
                    <a:lnTo>
                      <a:pt x="0" y="18"/>
                    </a:lnTo>
                    <a:lnTo>
                      <a:pt x="107" y="0"/>
                    </a:lnTo>
                    <a:lnTo>
                      <a:pt x="77" y="156"/>
                    </a:lnTo>
                    <a:close/>
                  </a:path>
                </a:pathLst>
              </a:custGeom>
              <a:solidFill>
                <a:srgbClr val="BFFF4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65" name="Freeform 222"/>
              <p:cNvSpPr>
                <a:spLocks/>
              </p:cNvSpPr>
              <p:nvPr/>
            </p:nvSpPr>
            <p:spPr bwMode="auto">
              <a:xfrm>
                <a:off x="3606" y="2412"/>
                <a:ext cx="107" cy="156"/>
              </a:xfrm>
              <a:custGeom>
                <a:avLst/>
                <a:gdLst>
                  <a:gd name="T0" fmla="*/ 96223 w 18"/>
                  <a:gd name="T1" fmla="*/ 202176 h 26"/>
                  <a:gd name="T2" fmla="*/ 0 w 18"/>
                  <a:gd name="T3" fmla="*/ 23328 h 26"/>
                  <a:gd name="T4" fmla="*/ 133607 w 18"/>
                  <a:gd name="T5" fmla="*/ 0 h 26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6"/>
                  <a:gd name="T11" fmla="*/ 18 w 18"/>
                  <a:gd name="T12" fmla="*/ 26 h 2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6">
                    <a:moveTo>
                      <a:pt x="13" y="26"/>
                    </a:moveTo>
                    <a:lnTo>
                      <a:pt x="0" y="3"/>
                    </a:lnTo>
                    <a:lnTo>
                      <a:pt x="18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66" name="Oval 223"/>
              <p:cNvSpPr>
                <a:spLocks noChangeArrowheads="1"/>
              </p:cNvSpPr>
              <p:nvPr/>
            </p:nvSpPr>
            <p:spPr bwMode="auto">
              <a:xfrm>
                <a:off x="3534" y="2256"/>
                <a:ext cx="54" cy="54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67" name="Oval 224"/>
              <p:cNvSpPr>
                <a:spLocks noChangeArrowheads="1"/>
              </p:cNvSpPr>
              <p:nvPr/>
            </p:nvSpPr>
            <p:spPr bwMode="auto">
              <a:xfrm>
                <a:off x="3534" y="2256"/>
                <a:ext cx="54" cy="54"/>
              </a:xfrm>
              <a:prstGeom prst="ellipse">
                <a:avLst/>
              </a:prstGeom>
              <a:noFill/>
              <a:ln w="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68" name="Freeform 225"/>
              <p:cNvSpPr>
                <a:spLocks/>
              </p:cNvSpPr>
              <p:nvPr/>
            </p:nvSpPr>
            <p:spPr bwMode="auto">
              <a:xfrm>
                <a:off x="3528" y="2131"/>
                <a:ext cx="108" cy="155"/>
              </a:xfrm>
              <a:custGeom>
                <a:avLst/>
                <a:gdLst>
                  <a:gd name="T0" fmla="*/ 0 w 108"/>
                  <a:gd name="T1" fmla="*/ 155 h 155"/>
                  <a:gd name="T2" fmla="*/ 108 w 108"/>
                  <a:gd name="T3" fmla="*/ 137 h 155"/>
                  <a:gd name="T4" fmla="*/ 30 w 108"/>
                  <a:gd name="T5" fmla="*/ 0 h 155"/>
                  <a:gd name="T6" fmla="*/ 0 w 108"/>
                  <a:gd name="T7" fmla="*/ 155 h 15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8"/>
                  <a:gd name="T13" fmla="*/ 0 h 155"/>
                  <a:gd name="T14" fmla="*/ 108 w 108"/>
                  <a:gd name="T15" fmla="*/ 155 h 15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8" h="155">
                    <a:moveTo>
                      <a:pt x="0" y="155"/>
                    </a:moveTo>
                    <a:lnTo>
                      <a:pt x="108" y="137"/>
                    </a:lnTo>
                    <a:lnTo>
                      <a:pt x="30" y="0"/>
                    </a:lnTo>
                    <a:lnTo>
                      <a:pt x="0" y="155"/>
                    </a:lnTo>
                    <a:close/>
                  </a:path>
                </a:pathLst>
              </a:custGeom>
              <a:solidFill>
                <a:srgbClr val="FF8F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69" name="Freeform 226"/>
              <p:cNvSpPr>
                <a:spLocks/>
              </p:cNvSpPr>
              <p:nvPr/>
            </p:nvSpPr>
            <p:spPr bwMode="auto">
              <a:xfrm>
                <a:off x="3528" y="2131"/>
                <a:ext cx="108" cy="155"/>
              </a:xfrm>
              <a:custGeom>
                <a:avLst/>
                <a:gdLst>
                  <a:gd name="T0" fmla="*/ 0 w 18"/>
                  <a:gd name="T1" fmla="*/ 195753 h 26"/>
                  <a:gd name="T2" fmla="*/ 139968 w 18"/>
                  <a:gd name="T3" fmla="*/ 173117 h 26"/>
                  <a:gd name="T4" fmla="*/ 38880 w 18"/>
                  <a:gd name="T5" fmla="*/ 0 h 26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6"/>
                  <a:gd name="T11" fmla="*/ 18 w 18"/>
                  <a:gd name="T12" fmla="*/ 26 h 2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6">
                    <a:moveTo>
                      <a:pt x="0" y="26"/>
                    </a:moveTo>
                    <a:lnTo>
                      <a:pt x="18" y="23"/>
                    </a:lnTo>
                    <a:lnTo>
                      <a:pt x="5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70" name="Freeform 227"/>
              <p:cNvSpPr>
                <a:spLocks/>
              </p:cNvSpPr>
              <p:nvPr/>
            </p:nvSpPr>
            <p:spPr bwMode="auto">
              <a:xfrm>
                <a:off x="3606" y="2268"/>
                <a:ext cx="107" cy="162"/>
              </a:xfrm>
              <a:custGeom>
                <a:avLst/>
                <a:gdLst>
                  <a:gd name="T0" fmla="*/ 0 w 107"/>
                  <a:gd name="T1" fmla="*/ 162 h 162"/>
                  <a:gd name="T2" fmla="*/ 107 w 107"/>
                  <a:gd name="T3" fmla="*/ 144 h 162"/>
                  <a:gd name="T4" fmla="*/ 30 w 107"/>
                  <a:gd name="T5" fmla="*/ 0 h 162"/>
                  <a:gd name="T6" fmla="*/ 0 w 107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7"/>
                  <a:gd name="T13" fmla="*/ 0 h 162"/>
                  <a:gd name="T14" fmla="*/ 107 w 107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7" h="162">
                    <a:moveTo>
                      <a:pt x="0" y="162"/>
                    </a:moveTo>
                    <a:lnTo>
                      <a:pt x="107" y="144"/>
                    </a:lnTo>
                    <a:lnTo>
                      <a:pt x="30" y="0"/>
                    </a:lnTo>
                    <a:lnTo>
                      <a:pt x="0" y="162"/>
                    </a:lnTo>
                    <a:close/>
                  </a:path>
                </a:pathLst>
              </a:custGeom>
              <a:solidFill>
                <a:srgbClr val="FFDF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71" name="Freeform 228"/>
              <p:cNvSpPr>
                <a:spLocks/>
              </p:cNvSpPr>
              <p:nvPr/>
            </p:nvSpPr>
            <p:spPr bwMode="auto">
              <a:xfrm>
                <a:off x="3606" y="2268"/>
                <a:ext cx="107" cy="162"/>
              </a:xfrm>
              <a:custGeom>
                <a:avLst/>
                <a:gdLst>
                  <a:gd name="T0" fmla="*/ 0 w 18"/>
                  <a:gd name="T1" fmla="*/ 209952 h 27"/>
                  <a:gd name="T2" fmla="*/ 133607 w 18"/>
                  <a:gd name="T3" fmla="*/ 186624 h 27"/>
                  <a:gd name="T4" fmla="*/ 37385 w 18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7"/>
                  <a:gd name="T11" fmla="*/ 18 w 18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7">
                    <a:moveTo>
                      <a:pt x="0" y="27"/>
                    </a:moveTo>
                    <a:lnTo>
                      <a:pt x="18" y="24"/>
                    </a:lnTo>
                    <a:lnTo>
                      <a:pt x="5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72" name="Freeform 229"/>
              <p:cNvSpPr>
                <a:spLocks/>
              </p:cNvSpPr>
              <p:nvPr/>
            </p:nvSpPr>
            <p:spPr bwMode="auto">
              <a:xfrm>
                <a:off x="3594" y="2886"/>
                <a:ext cx="107" cy="162"/>
              </a:xfrm>
              <a:custGeom>
                <a:avLst/>
                <a:gdLst>
                  <a:gd name="T0" fmla="*/ 0 w 107"/>
                  <a:gd name="T1" fmla="*/ 162 h 162"/>
                  <a:gd name="T2" fmla="*/ 107 w 107"/>
                  <a:gd name="T3" fmla="*/ 138 h 162"/>
                  <a:gd name="T4" fmla="*/ 30 w 107"/>
                  <a:gd name="T5" fmla="*/ 0 h 162"/>
                  <a:gd name="T6" fmla="*/ 0 w 107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7"/>
                  <a:gd name="T13" fmla="*/ 0 h 162"/>
                  <a:gd name="T14" fmla="*/ 107 w 107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7" h="162">
                    <a:moveTo>
                      <a:pt x="0" y="162"/>
                    </a:moveTo>
                    <a:lnTo>
                      <a:pt x="107" y="138"/>
                    </a:lnTo>
                    <a:lnTo>
                      <a:pt x="30" y="0"/>
                    </a:lnTo>
                    <a:lnTo>
                      <a:pt x="0" y="162"/>
                    </a:lnTo>
                    <a:close/>
                  </a:path>
                </a:pathLst>
              </a:custGeom>
              <a:solidFill>
                <a:srgbClr val="00E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73" name="Freeform 230"/>
              <p:cNvSpPr>
                <a:spLocks/>
              </p:cNvSpPr>
              <p:nvPr/>
            </p:nvSpPr>
            <p:spPr bwMode="auto">
              <a:xfrm>
                <a:off x="3594" y="2886"/>
                <a:ext cx="107" cy="162"/>
              </a:xfrm>
              <a:custGeom>
                <a:avLst/>
                <a:gdLst>
                  <a:gd name="T0" fmla="*/ 0 w 18"/>
                  <a:gd name="T1" fmla="*/ 209952 h 27"/>
                  <a:gd name="T2" fmla="*/ 133607 w 18"/>
                  <a:gd name="T3" fmla="*/ 178848 h 27"/>
                  <a:gd name="T4" fmla="*/ 37385 w 18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7"/>
                  <a:gd name="T11" fmla="*/ 18 w 18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7">
                    <a:moveTo>
                      <a:pt x="0" y="27"/>
                    </a:moveTo>
                    <a:lnTo>
                      <a:pt x="18" y="23"/>
                    </a:lnTo>
                    <a:lnTo>
                      <a:pt x="5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74" name="Freeform 231"/>
              <p:cNvSpPr>
                <a:spLocks/>
              </p:cNvSpPr>
              <p:nvPr/>
            </p:nvSpPr>
            <p:spPr bwMode="auto">
              <a:xfrm>
                <a:off x="3576" y="2568"/>
                <a:ext cx="107" cy="162"/>
              </a:xfrm>
              <a:custGeom>
                <a:avLst/>
                <a:gdLst>
                  <a:gd name="T0" fmla="*/ 78 w 107"/>
                  <a:gd name="T1" fmla="*/ 162 h 162"/>
                  <a:gd name="T2" fmla="*/ 0 w 107"/>
                  <a:gd name="T3" fmla="*/ 18 h 162"/>
                  <a:gd name="T4" fmla="*/ 107 w 107"/>
                  <a:gd name="T5" fmla="*/ 0 h 162"/>
                  <a:gd name="T6" fmla="*/ 78 w 107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7"/>
                  <a:gd name="T13" fmla="*/ 0 h 162"/>
                  <a:gd name="T14" fmla="*/ 107 w 107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7" h="162">
                    <a:moveTo>
                      <a:pt x="78" y="162"/>
                    </a:moveTo>
                    <a:lnTo>
                      <a:pt x="0" y="18"/>
                    </a:lnTo>
                    <a:lnTo>
                      <a:pt x="107" y="0"/>
                    </a:lnTo>
                    <a:lnTo>
                      <a:pt x="78" y="162"/>
                    </a:lnTo>
                    <a:close/>
                  </a:path>
                </a:pathLst>
              </a:custGeom>
              <a:solidFill>
                <a:srgbClr val="80FF8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75" name="Freeform 232"/>
              <p:cNvSpPr>
                <a:spLocks/>
              </p:cNvSpPr>
              <p:nvPr/>
            </p:nvSpPr>
            <p:spPr bwMode="auto">
              <a:xfrm>
                <a:off x="3576" y="2568"/>
                <a:ext cx="107" cy="162"/>
              </a:xfrm>
              <a:custGeom>
                <a:avLst/>
                <a:gdLst>
                  <a:gd name="T0" fmla="*/ 96223 w 18"/>
                  <a:gd name="T1" fmla="*/ 209952 h 27"/>
                  <a:gd name="T2" fmla="*/ 0 w 18"/>
                  <a:gd name="T3" fmla="*/ 23328 h 27"/>
                  <a:gd name="T4" fmla="*/ 133607 w 18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7"/>
                  <a:gd name="T11" fmla="*/ 18 w 18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7">
                    <a:moveTo>
                      <a:pt x="13" y="27"/>
                    </a:moveTo>
                    <a:lnTo>
                      <a:pt x="0" y="3"/>
                    </a:lnTo>
                    <a:lnTo>
                      <a:pt x="18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76" name="Freeform 233"/>
              <p:cNvSpPr>
                <a:spLocks/>
              </p:cNvSpPr>
              <p:nvPr/>
            </p:nvSpPr>
            <p:spPr bwMode="auto">
              <a:xfrm>
                <a:off x="3576" y="2430"/>
                <a:ext cx="107" cy="156"/>
              </a:xfrm>
              <a:custGeom>
                <a:avLst/>
                <a:gdLst>
                  <a:gd name="T0" fmla="*/ 0 w 107"/>
                  <a:gd name="T1" fmla="*/ 156 h 156"/>
                  <a:gd name="T2" fmla="*/ 107 w 107"/>
                  <a:gd name="T3" fmla="*/ 138 h 156"/>
                  <a:gd name="T4" fmla="*/ 30 w 107"/>
                  <a:gd name="T5" fmla="*/ 0 h 156"/>
                  <a:gd name="T6" fmla="*/ 0 w 107"/>
                  <a:gd name="T7" fmla="*/ 156 h 15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7"/>
                  <a:gd name="T13" fmla="*/ 0 h 156"/>
                  <a:gd name="T14" fmla="*/ 107 w 107"/>
                  <a:gd name="T15" fmla="*/ 156 h 15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7" h="156">
                    <a:moveTo>
                      <a:pt x="0" y="156"/>
                    </a:moveTo>
                    <a:lnTo>
                      <a:pt x="107" y="138"/>
                    </a:lnTo>
                    <a:lnTo>
                      <a:pt x="30" y="0"/>
                    </a:lnTo>
                    <a:lnTo>
                      <a:pt x="0" y="156"/>
                    </a:lnTo>
                    <a:close/>
                  </a:path>
                </a:pathLst>
              </a:custGeom>
              <a:solidFill>
                <a:srgbClr val="CFFF3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77" name="Freeform 234"/>
              <p:cNvSpPr>
                <a:spLocks/>
              </p:cNvSpPr>
              <p:nvPr/>
            </p:nvSpPr>
            <p:spPr bwMode="auto">
              <a:xfrm>
                <a:off x="3576" y="2430"/>
                <a:ext cx="107" cy="156"/>
              </a:xfrm>
              <a:custGeom>
                <a:avLst/>
                <a:gdLst>
                  <a:gd name="T0" fmla="*/ 0 w 18"/>
                  <a:gd name="T1" fmla="*/ 202176 h 26"/>
                  <a:gd name="T2" fmla="*/ 133607 w 18"/>
                  <a:gd name="T3" fmla="*/ 178848 h 26"/>
                  <a:gd name="T4" fmla="*/ 37385 w 18"/>
                  <a:gd name="T5" fmla="*/ 0 h 26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6"/>
                  <a:gd name="T11" fmla="*/ 18 w 18"/>
                  <a:gd name="T12" fmla="*/ 26 h 2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6">
                    <a:moveTo>
                      <a:pt x="0" y="26"/>
                    </a:moveTo>
                    <a:lnTo>
                      <a:pt x="18" y="23"/>
                    </a:lnTo>
                    <a:lnTo>
                      <a:pt x="5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78" name="Freeform 235"/>
              <p:cNvSpPr>
                <a:spLocks/>
              </p:cNvSpPr>
              <p:nvPr/>
            </p:nvSpPr>
            <p:spPr bwMode="auto">
              <a:xfrm>
                <a:off x="3564" y="3186"/>
                <a:ext cx="107" cy="162"/>
              </a:xfrm>
              <a:custGeom>
                <a:avLst/>
                <a:gdLst>
                  <a:gd name="T0" fmla="*/ 78 w 107"/>
                  <a:gd name="T1" fmla="*/ 162 h 162"/>
                  <a:gd name="T2" fmla="*/ 0 w 107"/>
                  <a:gd name="T3" fmla="*/ 18 h 162"/>
                  <a:gd name="T4" fmla="*/ 107 w 107"/>
                  <a:gd name="T5" fmla="*/ 0 h 162"/>
                  <a:gd name="T6" fmla="*/ 78 w 107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7"/>
                  <a:gd name="T13" fmla="*/ 0 h 162"/>
                  <a:gd name="T14" fmla="*/ 107 w 107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7" h="162">
                    <a:moveTo>
                      <a:pt x="78" y="162"/>
                    </a:moveTo>
                    <a:lnTo>
                      <a:pt x="0" y="18"/>
                    </a:lnTo>
                    <a:lnTo>
                      <a:pt x="107" y="0"/>
                    </a:lnTo>
                    <a:lnTo>
                      <a:pt x="78" y="162"/>
                    </a:lnTo>
                    <a:close/>
                  </a:path>
                </a:pathLst>
              </a:custGeom>
              <a:solidFill>
                <a:srgbClr val="005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79" name="Freeform 236"/>
              <p:cNvSpPr>
                <a:spLocks/>
              </p:cNvSpPr>
              <p:nvPr/>
            </p:nvSpPr>
            <p:spPr bwMode="auto">
              <a:xfrm>
                <a:off x="3564" y="3186"/>
                <a:ext cx="107" cy="162"/>
              </a:xfrm>
              <a:custGeom>
                <a:avLst/>
                <a:gdLst>
                  <a:gd name="T0" fmla="*/ 96223 w 18"/>
                  <a:gd name="T1" fmla="*/ 209952 h 27"/>
                  <a:gd name="T2" fmla="*/ 0 w 18"/>
                  <a:gd name="T3" fmla="*/ 23328 h 27"/>
                  <a:gd name="T4" fmla="*/ 133607 w 18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7"/>
                  <a:gd name="T11" fmla="*/ 18 w 18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7">
                    <a:moveTo>
                      <a:pt x="13" y="27"/>
                    </a:moveTo>
                    <a:lnTo>
                      <a:pt x="0" y="3"/>
                    </a:lnTo>
                    <a:lnTo>
                      <a:pt x="18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80" name="Oval 237"/>
              <p:cNvSpPr>
                <a:spLocks noChangeArrowheads="1"/>
              </p:cNvSpPr>
              <p:nvPr/>
            </p:nvSpPr>
            <p:spPr bwMode="auto">
              <a:xfrm>
                <a:off x="3636" y="3024"/>
                <a:ext cx="53" cy="54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81" name="Oval 238"/>
              <p:cNvSpPr>
                <a:spLocks noChangeArrowheads="1"/>
              </p:cNvSpPr>
              <p:nvPr/>
            </p:nvSpPr>
            <p:spPr bwMode="auto">
              <a:xfrm>
                <a:off x="3636" y="3024"/>
                <a:ext cx="53" cy="54"/>
              </a:xfrm>
              <a:prstGeom prst="ellipse">
                <a:avLst/>
              </a:prstGeom>
              <a:noFill/>
              <a:ln w="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82" name="Oval 239"/>
              <p:cNvSpPr>
                <a:spLocks noChangeArrowheads="1"/>
              </p:cNvSpPr>
              <p:nvPr/>
            </p:nvSpPr>
            <p:spPr bwMode="auto">
              <a:xfrm>
                <a:off x="3630" y="3156"/>
                <a:ext cx="53" cy="54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83" name="Oval 240"/>
              <p:cNvSpPr>
                <a:spLocks noChangeArrowheads="1"/>
              </p:cNvSpPr>
              <p:nvPr/>
            </p:nvSpPr>
            <p:spPr bwMode="auto">
              <a:xfrm>
                <a:off x="3630" y="3156"/>
                <a:ext cx="53" cy="54"/>
              </a:xfrm>
              <a:prstGeom prst="ellipse">
                <a:avLst/>
              </a:prstGeom>
              <a:noFill/>
              <a:ln w="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84" name="Freeform 241"/>
              <p:cNvSpPr>
                <a:spLocks/>
              </p:cNvSpPr>
              <p:nvPr/>
            </p:nvSpPr>
            <p:spPr bwMode="auto">
              <a:xfrm>
                <a:off x="3546" y="2586"/>
                <a:ext cx="108" cy="162"/>
              </a:xfrm>
              <a:custGeom>
                <a:avLst/>
                <a:gdLst>
                  <a:gd name="T0" fmla="*/ 0 w 108"/>
                  <a:gd name="T1" fmla="*/ 162 h 162"/>
                  <a:gd name="T2" fmla="*/ 108 w 108"/>
                  <a:gd name="T3" fmla="*/ 144 h 162"/>
                  <a:gd name="T4" fmla="*/ 30 w 108"/>
                  <a:gd name="T5" fmla="*/ 0 h 162"/>
                  <a:gd name="T6" fmla="*/ 0 w 108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8"/>
                  <a:gd name="T13" fmla="*/ 0 h 162"/>
                  <a:gd name="T14" fmla="*/ 108 w 108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8" h="162">
                    <a:moveTo>
                      <a:pt x="0" y="162"/>
                    </a:moveTo>
                    <a:lnTo>
                      <a:pt x="108" y="144"/>
                    </a:lnTo>
                    <a:lnTo>
                      <a:pt x="30" y="0"/>
                    </a:lnTo>
                    <a:lnTo>
                      <a:pt x="0" y="162"/>
                    </a:lnTo>
                    <a:close/>
                  </a:path>
                </a:pathLst>
              </a:custGeom>
              <a:solidFill>
                <a:srgbClr val="8FFF7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85" name="Freeform 242"/>
              <p:cNvSpPr>
                <a:spLocks/>
              </p:cNvSpPr>
              <p:nvPr/>
            </p:nvSpPr>
            <p:spPr bwMode="auto">
              <a:xfrm>
                <a:off x="3546" y="2586"/>
                <a:ext cx="108" cy="162"/>
              </a:xfrm>
              <a:custGeom>
                <a:avLst/>
                <a:gdLst>
                  <a:gd name="T0" fmla="*/ 0 w 18"/>
                  <a:gd name="T1" fmla="*/ 209952 h 27"/>
                  <a:gd name="T2" fmla="*/ 139968 w 18"/>
                  <a:gd name="T3" fmla="*/ 186624 h 27"/>
                  <a:gd name="T4" fmla="*/ 38880 w 18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7"/>
                  <a:gd name="T11" fmla="*/ 18 w 18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7">
                    <a:moveTo>
                      <a:pt x="0" y="27"/>
                    </a:moveTo>
                    <a:lnTo>
                      <a:pt x="18" y="24"/>
                    </a:lnTo>
                    <a:lnTo>
                      <a:pt x="5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86" name="Freeform 243"/>
              <p:cNvSpPr>
                <a:spLocks/>
              </p:cNvSpPr>
              <p:nvPr/>
            </p:nvSpPr>
            <p:spPr bwMode="auto">
              <a:xfrm>
                <a:off x="3546" y="2730"/>
                <a:ext cx="108" cy="156"/>
              </a:xfrm>
              <a:custGeom>
                <a:avLst/>
                <a:gdLst>
                  <a:gd name="T0" fmla="*/ 78 w 108"/>
                  <a:gd name="T1" fmla="*/ 156 h 156"/>
                  <a:gd name="T2" fmla="*/ 0 w 108"/>
                  <a:gd name="T3" fmla="*/ 18 h 156"/>
                  <a:gd name="T4" fmla="*/ 108 w 108"/>
                  <a:gd name="T5" fmla="*/ 0 h 156"/>
                  <a:gd name="T6" fmla="*/ 78 w 108"/>
                  <a:gd name="T7" fmla="*/ 156 h 15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8"/>
                  <a:gd name="T13" fmla="*/ 0 h 156"/>
                  <a:gd name="T14" fmla="*/ 108 w 108"/>
                  <a:gd name="T15" fmla="*/ 156 h 15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8" h="156">
                    <a:moveTo>
                      <a:pt x="78" y="156"/>
                    </a:moveTo>
                    <a:lnTo>
                      <a:pt x="0" y="18"/>
                    </a:lnTo>
                    <a:lnTo>
                      <a:pt x="108" y="0"/>
                    </a:lnTo>
                    <a:lnTo>
                      <a:pt x="78" y="156"/>
                    </a:lnTo>
                    <a:close/>
                  </a:path>
                </a:pathLst>
              </a:custGeom>
              <a:solidFill>
                <a:srgbClr val="40FFB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87" name="Freeform 244"/>
              <p:cNvSpPr>
                <a:spLocks/>
              </p:cNvSpPr>
              <p:nvPr/>
            </p:nvSpPr>
            <p:spPr bwMode="auto">
              <a:xfrm>
                <a:off x="3546" y="2730"/>
                <a:ext cx="108" cy="156"/>
              </a:xfrm>
              <a:custGeom>
                <a:avLst/>
                <a:gdLst>
                  <a:gd name="T0" fmla="*/ 101088 w 18"/>
                  <a:gd name="T1" fmla="*/ 202176 h 26"/>
                  <a:gd name="T2" fmla="*/ 0 w 18"/>
                  <a:gd name="T3" fmla="*/ 23328 h 26"/>
                  <a:gd name="T4" fmla="*/ 139968 w 18"/>
                  <a:gd name="T5" fmla="*/ 0 h 26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6"/>
                  <a:gd name="T11" fmla="*/ 18 w 18"/>
                  <a:gd name="T12" fmla="*/ 26 h 2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6">
                    <a:moveTo>
                      <a:pt x="13" y="26"/>
                    </a:moveTo>
                    <a:lnTo>
                      <a:pt x="0" y="3"/>
                    </a:lnTo>
                    <a:lnTo>
                      <a:pt x="18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88" name="Freeform 245"/>
              <p:cNvSpPr>
                <a:spLocks/>
              </p:cNvSpPr>
              <p:nvPr/>
            </p:nvSpPr>
            <p:spPr bwMode="auto">
              <a:xfrm>
                <a:off x="3456" y="3204"/>
                <a:ext cx="108" cy="162"/>
              </a:xfrm>
              <a:custGeom>
                <a:avLst/>
                <a:gdLst>
                  <a:gd name="T0" fmla="*/ 78 w 108"/>
                  <a:gd name="T1" fmla="*/ 162 h 162"/>
                  <a:gd name="T2" fmla="*/ 0 w 108"/>
                  <a:gd name="T3" fmla="*/ 24 h 162"/>
                  <a:gd name="T4" fmla="*/ 108 w 108"/>
                  <a:gd name="T5" fmla="*/ 0 h 162"/>
                  <a:gd name="T6" fmla="*/ 78 w 108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8"/>
                  <a:gd name="T13" fmla="*/ 0 h 162"/>
                  <a:gd name="T14" fmla="*/ 108 w 108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8" h="162">
                    <a:moveTo>
                      <a:pt x="78" y="162"/>
                    </a:moveTo>
                    <a:lnTo>
                      <a:pt x="0" y="24"/>
                    </a:lnTo>
                    <a:lnTo>
                      <a:pt x="108" y="0"/>
                    </a:lnTo>
                    <a:lnTo>
                      <a:pt x="78" y="162"/>
                    </a:lnTo>
                    <a:close/>
                  </a:path>
                </a:pathLst>
              </a:custGeom>
              <a:solidFill>
                <a:srgbClr val="007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89" name="Freeform 246"/>
              <p:cNvSpPr>
                <a:spLocks/>
              </p:cNvSpPr>
              <p:nvPr/>
            </p:nvSpPr>
            <p:spPr bwMode="auto">
              <a:xfrm>
                <a:off x="3456" y="3204"/>
                <a:ext cx="108" cy="162"/>
              </a:xfrm>
              <a:custGeom>
                <a:avLst/>
                <a:gdLst>
                  <a:gd name="T0" fmla="*/ 101088 w 18"/>
                  <a:gd name="T1" fmla="*/ 209952 h 27"/>
                  <a:gd name="T2" fmla="*/ 0 w 18"/>
                  <a:gd name="T3" fmla="*/ 31104 h 27"/>
                  <a:gd name="T4" fmla="*/ 139968 w 18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7"/>
                  <a:gd name="T11" fmla="*/ 18 w 18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7">
                    <a:moveTo>
                      <a:pt x="13" y="27"/>
                    </a:moveTo>
                    <a:lnTo>
                      <a:pt x="0" y="4"/>
                    </a:lnTo>
                    <a:lnTo>
                      <a:pt x="18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90" name="Freeform 247"/>
              <p:cNvSpPr>
                <a:spLocks/>
              </p:cNvSpPr>
              <p:nvPr/>
            </p:nvSpPr>
            <p:spPr bwMode="auto">
              <a:xfrm>
                <a:off x="3534" y="3348"/>
                <a:ext cx="108" cy="155"/>
              </a:xfrm>
              <a:custGeom>
                <a:avLst/>
                <a:gdLst>
                  <a:gd name="T0" fmla="*/ 78 w 108"/>
                  <a:gd name="T1" fmla="*/ 155 h 155"/>
                  <a:gd name="T2" fmla="*/ 0 w 108"/>
                  <a:gd name="T3" fmla="*/ 18 h 155"/>
                  <a:gd name="T4" fmla="*/ 108 w 108"/>
                  <a:gd name="T5" fmla="*/ 0 h 155"/>
                  <a:gd name="T6" fmla="*/ 78 w 108"/>
                  <a:gd name="T7" fmla="*/ 155 h 15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8"/>
                  <a:gd name="T13" fmla="*/ 0 h 155"/>
                  <a:gd name="T14" fmla="*/ 108 w 108"/>
                  <a:gd name="T15" fmla="*/ 155 h 15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8" h="155">
                    <a:moveTo>
                      <a:pt x="78" y="155"/>
                    </a:moveTo>
                    <a:lnTo>
                      <a:pt x="0" y="18"/>
                    </a:lnTo>
                    <a:lnTo>
                      <a:pt x="108" y="0"/>
                    </a:lnTo>
                    <a:lnTo>
                      <a:pt x="78" y="155"/>
                    </a:lnTo>
                    <a:close/>
                  </a:path>
                </a:pathLst>
              </a:custGeom>
              <a:solidFill>
                <a:srgbClr val="001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91" name="Freeform 248"/>
              <p:cNvSpPr>
                <a:spLocks/>
              </p:cNvSpPr>
              <p:nvPr/>
            </p:nvSpPr>
            <p:spPr bwMode="auto">
              <a:xfrm>
                <a:off x="3534" y="3348"/>
                <a:ext cx="108" cy="155"/>
              </a:xfrm>
              <a:custGeom>
                <a:avLst/>
                <a:gdLst>
                  <a:gd name="T0" fmla="*/ 101088 w 18"/>
                  <a:gd name="T1" fmla="*/ 195753 h 26"/>
                  <a:gd name="T2" fmla="*/ 0 w 18"/>
                  <a:gd name="T3" fmla="*/ 22672 h 26"/>
                  <a:gd name="T4" fmla="*/ 139968 w 18"/>
                  <a:gd name="T5" fmla="*/ 0 h 26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6"/>
                  <a:gd name="T11" fmla="*/ 18 w 18"/>
                  <a:gd name="T12" fmla="*/ 26 h 2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6">
                    <a:moveTo>
                      <a:pt x="13" y="26"/>
                    </a:moveTo>
                    <a:lnTo>
                      <a:pt x="0" y="3"/>
                    </a:lnTo>
                    <a:lnTo>
                      <a:pt x="18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92" name="Freeform 249"/>
              <p:cNvSpPr>
                <a:spLocks/>
              </p:cNvSpPr>
              <p:nvPr/>
            </p:nvSpPr>
            <p:spPr bwMode="auto">
              <a:xfrm>
                <a:off x="3534" y="3204"/>
                <a:ext cx="108" cy="162"/>
              </a:xfrm>
              <a:custGeom>
                <a:avLst/>
                <a:gdLst>
                  <a:gd name="T0" fmla="*/ 0 w 108"/>
                  <a:gd name="T1" fmla="*/ 162 h 162"/>
                  <a:gd name="T2" fmla="*/ 108 w 108"/>
                  <a:gd name="T3" fmla="*/ 144 h 162"/>
                  <a:gd name="T4" fmla="*/ 30 w 108"/>
                  <a:gd name="T5" fmla="*/ 0 h 162"/>
                  <a:gd name="T6" fmla="*/ 0 w 108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8"/>
                  <a:gd name="T13" fmla="*/ 0 h 162"/>
                  <a:gd name="T14" fmla="*/ 108 w 108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8" h="162">
                    <a:moveTo>
                      <a:pt x="0" y="162"/>
                    </a:moveTo>
                    <a:lnTo>
                      <a:pt x="108" y="144"/>
                    </a:lnTo>
                    <a:lnTo>
                      <a:pt x="30" y="0"/>
                    </a:lnTo>
                    <a:lnTo>
                      <a:pt x="0" y="162"/>
                    </a:lnTo>
                    <a:close/>
                  </a:path>
                </a:pathLst>
              </a:custGeom>
              <a:solidFill>
                <a:srgbClr val="007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93" name="Freeform 250"/>
              <p:cNvSpPr>
                <a:spLocks/>
              </p:cNvSpPr>
              <p:nvPr/>
            </p:nvSpPr>
            <p:spPr bwMode="auto">
              <a:xfrm>
                <a:off x="3534" y="3204"/>
                <a:ext cx="108" cy="162"/>
              </a:xfrm>
              <a:custGeom>
                <a:avLst/>
                <a:gdLst>
                  <a:gd name="T0" fmla="*/ 0 w 18"/>
                  <a:gd name="T1" fmla="*/ 209952 h 27"/>
                  <a:gd name="T2" fmla="*/ 139968 w 18"/>
                  <a:gd name="T3" fmla="*/ 186624 h 27"/>
                  <a:gd name="T4" fmla="*/ 38880 w 18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7"/>
                  <a:gd name="T11" fmla="*/ 18 w 18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7">
                    <a:moveTo>
                      <a:pt x="0" y="27"/>
                    </a:moveTo>
                    <a:lnTo>
                      <a:pt x="18" y="24"/>
                    </a:lnTo>
                    <a:lnTo>
                      <a:pt x="5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94" name="Freeform 251"/>
              <p:cNvSpPr>
                <a:spLocks/>
              </p:cNvSpPr>
              <p:nvPr/>
            </p:nvSpPr>
            <p:spPr bwMode="auto">
              <a:xfrm>
                <a:off x="3528" y="2268"/>
                <a:ext cx="108" cy="162"/>
              </a:xfrm>
              <a:custGeom>
                <a:avLst/>
                <a:gdLst>
                  <a:gd name="T0" fmla="*/ 78 w 108"/>
                  <a:gd name="T1" fmla="*/ 162 h 162"/>
                  <a:gd name="T2" fmla="*/ 0 w 108"/>
                  <a:gd name="T3" fmla="*/ 18 h 162"/>
                  <a:gd name="T4" fmla="*/ 108 w 108"/>
                  <a:gd name="T5" fmla="*/ 0 h 162"/>
                  <a:gd name="T6" fmla="*/ 78 w 108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8"/>
                  <a:gd name="T13" fmla="*/ 0 h 162"/>
                  <a:gd name="T14" fmla="*/ 108 w 108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8" h="162">
                    <a:moveTo>
                      <a:pt x="78" y="162"/>
                    </a:moveTo>
                    <a:lnTo>
                      <a:pt x="0" y="18"/>
                    </a:lnTo>
                    <a:lnTo>
                      <a:pt x="108" y="0"/>
                    </a:lnTo>
                    <a:lnTo>
                      <a:pt x="78" y="162"/>
                    </a:lnTo>
                    <a:close/>
                  </a:path>
                </a:pathLst>
              </a:custGeom>
              <a:solidFill>
                <a:srgbClr val="FFDF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95" name="Freeform 252"/>
              <p:cNvSpPr>
                <a:spLocks/>
              </p:cNvSpPr>
              <p:nvPr/>
            </p:nvSpPr>
            <p:spPr bwMode="auto">
              <a:xfrm>
                <a:off x="3528" y="2268"/>
                <a:ext cx="108" cy="162"/>
              </a:xfrm>
              <a:custGeom>
                <a:avLst/>
                <a:gdLst>
                  <a:gd name="T0" fmla="*/ 101088 w 18"/>
                  <a:gd name="T1" fmla="*/ 209952 h 27"/>
                  <a:gd name="T2" fmla="*/ 0 w 18"/>
                  <a:gd name="T3" fmla="*/ 23328 h 27"/>
                  <a:gd name="T4" fmla="*/ 139968 w 18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7"/>
                  <a:gd name="T11" fmla="*/ 18 w 18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7">
                    <a:moveTo>
                      <a:pt x="13" y="27"/>
                    </a:moveTo>
                    <a:lnTo>
                      <a:pt x="0" y="3"/>
                    </a:lnTo>
                    <a:lnTo>
                      <a:pt x="18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96" name="Freeform 253"/>
              <p:cNvSpPr>
                <a:spLocks/>
              </p:cNvSpPr>
              <p:nvPr/>
            </p:nvSpPr>
            <p:spPr bwMode="auto">
              <a:xfrm>
                <a:off x="3516" y="2886"/>
                <a:ext cx="108" cy="162"/>
              </a:xfrm>
              <a:custGeom>
                <a:avLst/>
                <a:gdLst>
                  <a:gd name="T0" fmla="*/ 78 w 108"/>
                  <a:gd name="T1" fmla="*/ 162 h 162"/>
                  <a:gd name="T2" fmla="*/ 0 w 108"/>
                  <a:gd name="T3" fmla="*/ 18 h 162"/>
                  <a:gd name="T4" fmla="*/ 108 w 108"/>
                  <a:gd name="T5" fmla="*/ 0 h 162"/>
                  <a:gd name="T6" fmla="*/ 78 w 108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8"/>
                  <a:gd name="T13" fmla="*/ 0 h 162"/>
                  <a:gd name="T14" fmla="*/ 108 w 108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8" h="162">
                    <a:moveTo>
                      <a:pt x="78" y="162"/>
                    </a:moveTo>
                    <a:lnTo>
                      <a:pt x="0" y="18"/>
                    </a:lnTo>
                    <a:lnTo>
                      <a:pt x="108" y="0"/>
                    </a:lnTo>
                    <a:lnTo>
                      <a:pt x="78" y="162"/>
                    </a:lnTo>
                    <a:close/>
                  </a:path>
                </a:pathLst>
              </a:custGeom>
              <a:solidFill>
                <a:srgbClr val="00E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97" name="Freeform 254"/>
              <p:cNvSpPr>
                <a:spLocks/>
              </p:cNvSpPr>
              <p:nvPr/>
            </p:nvSpPr>
            <p:spPr bwMode="auto">
              <a:xfrm>
                <a:off x="3516" y="2886"/>
                <a:ext cx="108" cy="162"/>
              </a:xfrm>
              <a:custGeom>
                <a:avLst/>
                <a:gdLst>
                  <a:gd name="T0" fmla="*/ 101088 w 18"/>
                  <a:gd name="T1" fmla="*/ 209952 h 27"/>
                  <a:gd name="T2" fmla="*/ 0 w 18"/>
                  <a:gd name="T3" fmla="*/ 23328 h 27"/>
                  <a:gd name="T4" fmla="*/ 139968 w 18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7"/>
                  <a:gd name="T11" fmla="*/ 18 w 18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7">
                    <a:moveTo>
                      <a:pt x="13" y="27"/>
                    </a:moveTo>
                    <a:lnTo>
                      <a:pt x="0" y="3"/>
                    </a:lnTo>
                    <a:lnTo>
                      <a:pt x="18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98" name="Freeform 255"/>
              <p:cNvSpPr>
                <a:spLocks/>
              </p:cNvSpPr>
              <p:nvPr/>
            </p:nvSpPr>
            <p:spPr bwMode="auto">
              <a:xfrm>
                <a:off x="3516" y="2748"/>
                <a:ext cx="108" cy="156"/>
              </a:xfrm>
              <a:custGeom>
                <a:avLst/>
                <a:gdLst>
                  <a:gd name="T0" fmla="*/ 0 w 108"/>
                  <a:gd name="T1" fmla="*/ 156 h 156"/>
                  <a:gd name="T2" fmla="*/ 108 w 108"/>
                  <a:gd name="T3" fmla="*/ 138 h 156"/>
                  <a:gd name="T4" fmla="*/ 30 w 108"/>
                  <a:gd name="T5" fmla="*/ 0 h 156"/>
                  <a:gd name="T6" fmla="*/ 0 w 108"/>
                  <a:gd name="T7" fmla="*/ 156 h 15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8"/>
                  <a:gd name="T13" fmla="*/ 0 h 156"/>
                  <a:gd name="T14" fmla="*/ 108 w 108"/>
                  <a:gd name="T15" fmla="*/ 156 h 15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8" h="156">
                    <a:moveTo>
                      <a:pt x="0" y="156"/>
                    </a:moveTo>
                    <a:lnTo>
                      <a:pt x="108" y="138"/>
                    </a:lnTo>
                    <a:lnTo>
                      <a:pt x="30" y="0"/>
                    </a:lnTo>
                    <a:lnTo>
                      <a:pt x="0" y="156"/>
                    </a:lnTo>
                    <a:close/>
                  </a:path>
                </a:pathLst>
              </a:custGeom>
              <a:solidFill>
                <a:srgbClr val="50FFA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99" name="Freeform 256"/>
              <p:cNvSpPr>
                <a:spLocks/>
              </p:cNvSpPr>
              <p:nvPr/>
            </p:nvSpPr>
            <p:spPr bwMode="auto">
              <a:xfrm>
                <a:off x="3516" y="2748"/>
                <a:ext cx="108" cy="156"/>
              </a:xfrm>
              <a:custGeom>
                <a:avLst/>
                <a:gdLst>
                  <a:gd name="T0" fmla="*/ 0 w 18"/>
                  <a:gd name="T1" fmla="*/ 202176 h 26"/>
                  <a:gd name="T2" fmla="*/ 139968 w 18"/>
                  <a:gd name="T3" fmla="*/ 178848 h 26"/>
                  <a:gd name="T4" fmla="*/ 38880 w 18"/>
                  <a:gd name="T5" fmla="*/ 0 h 26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6"/>
                  <a:gd name="T11" fmla="*/ 18 w 18"/>
                  <a:gd name="T12" fmla="*/ 26 h 2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6">
                    <a:moveTo>
                      <a:pt x="0" y="26"/>
                    </a:moveTo>
                    <a:lnTo>
                      <a:pt x="18" y="23"/>
                    </a:lnTo>
                    <a:lnTo>
                      <a:pt x="5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9513" name="Freeform 257"/>
            <p:cNvSpPr>
              <a:spLocks/>
            </p:cNvSpPr>
            <p:nvPr/>
          </p:nvSpPr>
          <p:spPr bwMode="auto">
            <a:xfrm>
              <a:off x="6810375" y="3513138"/>
              <a:ext cx="171450" cy="247650"/>
            </a:xfrm>
            <a:custGeom>
              <a:avLst/>
              <a:gdLst>
                <a:gd name="T0" fmla="*/ 0 w 108"/>
                <a:gd name="T1" fmla="*/ 2147483647 h 156"/>
                <a:gd name="T2" fmla="*/ 2147483647 w 108"/>
                <a:gd name="T3" fmla="*/ 2147483647 h 156"/>
                <a:gd name="T4" fmla="*/ 2147483647 w 108"/>
                <a:gd name="T5" fmla="*/ 0 h 156"/>
                <a:gd name="T6" fmla="*/ 0 w 108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56"/>
                <a:gd name="T14" fmla="*/ 108 w 108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56">
                  <a:moveTo>
                    <a:pt x="0" y="156"/>
                  </a:moveTo>
                  <a:lnTo>
                    <a:pt x="108" y="138"/>
                  </a:lnTo>
                  <a:lnTo>
                    <a:pt x="30" y="0"/>
                  </a:lnTo>
                  <a:lnTo>
                    <a:pt x="0" y="156"/>
                  </a:lnTo>
                  <a:close/>
                </a:path>
              </a:pathLst>
            </a:custGeom>
            <a:solidFill>
              <a:srgbClr val="0080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14" name="Freeform 258"/>
            <p:cNvSpPr>
              <a:spLocks/>
            </p:cNvSpPr>
            <p:nvPr/>
          </p:nvSpPr>
          <p:spPr bwMode="auto">
            <a:xfrm>
              <a:off x="6810375" y="3513138"/>
              <a:ext cx="171450" cy="247650"/>
            </a:xfrm>
            <a:custGeom>
              <a:avLst/>
              <a:gdLst>
                <a:gd name="T0" fmla="*/ 0 w 18"/>
                <a:gd name="T1" fmla="*/ 2147483647 h 26"/>
                <a:gd name="T2" fmla="*/ 2147483647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0" y="26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15" name="Freeform 259"/>
            <p:cNvSpPr>
              <a:spLocks/>
            </p:cNvSpPr>
            <p:nvPr/>
          </p:nvSpPr>
          <p:spPr bwMode="auto">
            <a:xfrm>
              <a:off x="6934200" y="3732213"/>
              <a:ext cx="171450" cy="246062"/>
            </a:xfrm>
            <a:custGeom>
              <a:avLst/>
              <a:gdLst>
                <a:gd name="T0" fmla="*/ 0 w 108"/>
                <a:gd name="T1" fmla="*/ 2147483647 h 155"/>
                <a:gd name="T2" fmla="*/ 2147483647 w 108"/>
                <a:gd name="T3" fmla="*/ 2147483647 h 155"/>
                <a:gd name="T4" fmla="*/ 2147483647 w 108"/>
                <a:gd name="T5" fmla="*/ 0 h 155"/>
                <a:gd name="T6" fmla="*/ 0 w 108"/>
                <a:gd name="T7" fmla="*/ 2147483647 h 15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55"/>
                <a:gd name="T14" fmla="*/ 108 w 108"/>
                <a:gd name="T15" fmla="*/ 155 h 15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55">
                  <a:moveTo>
                    <a:pt x="0" y="155"/>
                  </a:moveTo>
                  <a:lnTo>
                    <a:pt x="108" y="137"/>
                  </a:lnTo>
                  <a:lnTo>
                    <a:pt x="30" y="0"/>
                  </a:lnTo>
                  <a:lnTo>
                    <a:pt x="0" y="155"/>
                  </a:lnTo>
                  <a:close/>
                </a:path>
              </a:pathLst>
            </a:custGeom>
            <a:solidFill>
              <a:srgbClr val="0020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16" name="Freeform 260"/>
            <p:cNvSpPr>
              <a:spLocks/>
            </p:cNvSpPr>
            <p:nvPr/>
          </p:nvSpPr>
          <p:spPr bwMode="auto">
            <a:xfrm>
              <a:off x="6934200" y="3732213"/>
              <a:ext cx="171450" cy="246062"/>
            </a:xfrm>
            <a:custGeom>
              <a:avLst/>
              <a:gdLst>
                <a:gd name="T0" fmla="*/ 0 w 18"/>
                <a:gd name="T1" fmla="*/ 2147483647 h 26"/>
                <a:gd name="T2" fmla="*/ 2147483647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0" y="26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17" name="Freeform 261"/>
            <p:cNvSpPr>
              <a:spLocks/>
            </p:cNvSpPr>
            <p:nvPr/>
          </p:nvSpPr>
          <p:spPr bwMode="auto">
            <a:xfrm>
              <a:off x="6924675" y="2017713"/>
              <a:ext cx="171450" cy="257175"/>
            </a:xfrm>
            <a:custGeom>
              <a:avLst/>
              <a:gdLst>
                <a:gd name="T0" fmla="*/ 0 w 108"/>
                <a:gd name="T1" fmla="*/ 2147483647 h 162"/>
                <a:gd name="T2" fmla="*/ 2147483647 w 108"/>
                <a:gd name="T3" fmla="*/ 2147483647 h 162"/>
                <a:gd name="T4" fmla="*/ 2147483647 w 108"/>
                <a:gd name="T5" fmla="*/ 0 h 162"/>
                <a:gd name="T6" fmla="*/ 0 w 108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2"/>
                <a:gd name="T14" fmla="*/ 108 w 108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2">
                  <a:moveTo>
                    <a:pt x="0" y="162"/>
                  </a:moveTo>
                  <a:lnTo>
                    <a:pt x="108" y="144"/>
                  </a:lnTo>
                  <a:lnTo>
                    <a:pt x="30" y="0"/>
                  </a:lnTo>
                  <a:lnTo>
                    <a:pt x="0" y="162"/>
                  </a:lnTo>
                  <a:close/>
                </a:path>
              </a:pathLst>
            </a:custGeom>
            <a:solidFill>
              <a:srgbClr val="FFCF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18" name="Freeform 262"/>
            <p:cNvSpPr>
              <a:spLocks/>
            </p:cNvSpPr>
            <p:nvPr/>
          </p:nvSpPr>
          <p:spPr bwMode="auto">
            <a:xfrm>
              <a:off x="6924675" y="2017713"/>
              <a:ext cx="171450" cy="257175"/>
            </a:xfrm>
            <a:custGeom>
              <a:avLst/>
              <a:gdLst>
                <a:gd name="T0" fmla="*/ 0 w 18"/>
                <a:gd name="T1" fmla="*/ 2147483647 h 27"/>
                <a:gd name="T2" fmla="*/ 2147483647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0" y="27"/>
                  </a:moveTo>
                  <a:lnTo>
                    <a:pt x="18" y="24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19" name="Freeform 263"/>
            <p:cNvSpPr>
              <a:spLocks/>
            </p:cNvSpPr>
            <p:nvPr/>
          </p:nvSpPr>
          <p:spPr bwMode="auto">
            <a:xfrm>
              <a:off x="6800850" y="2017713"/>
              <a:ext cx="171450" cy="257175"/>
            </a:xfrm>
            <a:custGeom>
              <a:avLst/>
              <a:gdLst>
                <a:gd name="T0" fmla="*/ 2147483647 w 108"/>
                <a:gd name="T1" fmla="*/ 2147483647 h 162"/>
                <a:gd name="T2" fmla="*/ 0 w 108"/>
                <a:gd name="T3" fmla="*/ 2147483647 h 162"/>
                <a:gd name="T4" fmla="*/ 2147483647 w 108"/>
                <a:gd name="T5" fmla="*/ 0 h 162"/>
                <a:gd name="T6" fmla="*/ 2147483647 w 108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2"/>
                <a:gd name="T14" fmla="*/ 108 w 108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2">
                  <a:moveTo>
                    <a:pt x="78" y="162"/>
                  </a:moveTo>
                  <a:lnTo>
                    <a:pt x="0" y="24"/>
                  </a:lnTo>
                  <a:lnTo>
                    <a:pt x="108" y="0"/>
                  </a:lnTo>
                  <a:lnTo>
                    <a:pt x="78" y="162"/>
                  </a:lnTo>
                  <a:close/>
                </a:path>
              </a:pathLst>
            </a:custGeom>
            <a:solidFill>
              <a:srgbClr val="FFCF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20" name="Freeform 264"/>
            <p:cNvSpPr>
              <a:spLocks/>
            </p:cNvSpPr>
            <p:nvPr/>
          </p:nvSpPr>
          <p:spPr bwMode="auto">
            <a:xfrm>
              <a:off x="6800850" y="2017713"/>
              <a:ext cx="171450" cy="257175"/>
            </a:xfrm>
            <a:custGeom>
              <a:avLst/>
              <a:gdLst>
                <a:gd name="T0" fmla="*/ 2147483647 w 18"/>
                <a:gd name="T1" fmla="*/ 2147483647 h 27"/>
                <a:gd name="T2" fmla="*/ 0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13" y="27"/>
                  </a:moveTo>
                  <a:lnTo>
                    <a:pt x="0" y="4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21" name="Freeform 265"/>
            <p:cNvSpPr>
              <a:spLocks/>
            </p:cNvSpPr>
            <p:nvPr/>
          </p:nvSpPr>
          <p:spPr bwMode="auto">
            <a:xfrm>
              <a:off x="6924675" y="2246313"/>
              <a:ext cx="171450" cy="247650"/>
            </a:xfrm>
            <a:custGeom>
              <a:avLst/>
              <a:gdLst>
                <a:gd name="T0" fmla="*/ 2147483647 w 108"/>
                <a:gd name="T1" fmla="*/ 2147483647 h 156"/>
                <a:gd name="T2" fmla="*/ 0 w 108"/>
                <a:gd name="T3" fmla="*/ 2147483647 h 156"/>
                <a:gd name="T4" fmla="*/ 2147483647 w 108"/>
                <a:gd name="T5" fmla="*/ 0 h 156"/>
                <a:gd name="T6" fmla="*/ 2147483647 w 108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56"/>
                <a:gd name="T14" fmla="*/ 108 w 108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56">
                  <a:moveTo>
                    <a:pt x="78" y="156"/>
                  </a:moveTo>
                  <a:lnTo>
                    <a:pt x="0" y="18"/>
                  </a:lnTo>
                  <a:lnTo>
                    <a:pt x="108" y="0"/>
                  </a:lnTo>
                  <a:lnTo>
                    <a:pt x="78" y="156"/>
                  </a:lnTo>
                  <a:close/>
                </a:path>
              </a:pathLst>
            </a:custGeom>
            <a:solidFill>
              <a:srgbClr val="CFFF3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22" name="Freeform 266"/>
            <p:cNvSpPr>
              <a:spLocks/>
            </p:cNvSpPr>
            <p:nvPr/>
          </p:nvSpPr>
          <p:spPr bwMode="auto">
            <a:xfrm>
              <a:off x="6924675" y="2246313"/>
              <a:ext cx="171450" cy="247650"/>
            </a:xfrm>
            <a:custGeom>
              <a:avLst/>
              <a:gdLst>
                <a:gd name="T0" fmla="*/ 2147483647 w 18"/>
                <a:gd name="T1" fmla="*/ 2147483647 h 26"/>
                <a:gd name="T2" fmla="*/ 0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13" y="26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23" name="Oval 267"/>
            <p:cNvSpPr>
              <a:spLocks noChangeArrowheads="1"/>
            </p:cNvSpPr>
            <p:nvPr/>
          </p:nvSpPr>
          <p:spPr bwMode="auto">
            <a:xfrm>
              <a:off x="7058025" y="4025900"/>
              <a:ext cx="85725" cy="85725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24" name="Oval 268"/>
            <p:cNvSpPr>
              <a:spLocks noChangeArrowheads="1"/>
            </p:cNvSpPr>
            <p:nvPr/>
          </p:nvSpPr>
          <p:spPr bwMode="auto">
            <a:xfrm>
              <a:off x="7058025" y="4025900"/>
              <a:ext cx="85725" cy="85725"/>
            </a:xfrm>
            <a:prstGeom prst="ellips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25" name="Oval 269"/>
            <p:cNvSpPr>
              <a:spLocks noChangeArrowheads="1"/>
            </p:cNvSpPr>
            <p:nvPr/>
          </p:nvSpPr>
          <p:spPr bwMode="auto">
            <a:xfrm>
              <a:off x="7048500" y="1960563"/>
              <a:ext cx="85725" cy="85725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26" name="Oval 270"/>
            <p:cNvSpPr>
              <a:spLocks noChangeArrowheads="1"/>
            </p:cNvSpPr>
            <p:nvPr/>
          </p:nvSpPr>
          <p:spPr bwMode="auto">
            <a:xfrm>
              <a:off x="7048500" y="1960563"/>
              <a:ext cx="85725" cy="85725"/>
            </a:xfrm>
            <a:prstGeom prst="ellips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27" name="Freeform 271"/>
            <p:cNvSpPr>
              <a:spLocks/>
            </p:cNvSpPr>
            <p:nvPr/>
          </p:nvSpPr>
          <p:spPr bwMode="auto">
            <a:xfrm>
              <a:off x="6905625" y="2998788"/>
              <a:ext cx="171450" cy="257175"/>
            </a:xfrm>
            <a:custGeom>
              <a:avLst/>
              <a:gdLst>
                <a:gd name="T0" fmla="*/ 0 w 108"/>
                <a:gd name="T1" fmla="*/ 2147483647 h 162"/>
                <a:gd name="T2" fmla="*/ 2147483647 w 108"/>
                <a:gd name="T3" fmla="*/ 2147483647 h 162"/>
                <a:gd name="T4" fmla="*/ 2147483647 w 108"/>
                <a:gd name="T5" fmla="*/ 0 h 162"/>
                <a:gd name="T6" fmla="*/ 0 w 108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2"/>
                <a:gd name="T14" fmla="*/ 108 w 108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2">
                  <a:moveTo>
                    <a:pt x="0" y="162"/>
                  </a:moveTo>
                  <a:lnTo>
                    <a:pt x="108" y="144"/>
                  </a:lnTo>
                  <a:lnTo>
                    <a:pt x="30" y="0"/>
                  </a:lnTo>
                  <a:lnTo>
                    <a:pt x="0" y="162"/>
                  </a:lnTo>
                  <a:close/>
                </a:path>
              </a:pathLst>
            </a:custGeom>
            <a:solidFill>
              <a:srgbClr val="10FFE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28" name="Freeform 272"/>
            <p:cNvSpPr>
              <a:spLocks/>
            </p:cNvSpPr>
            <p:nvPr/>
          </p:nvSpPr>
          <p:spPr bwMode="auto">
            <a:xfrm>
              <a:off x="6905625" y="2998788"/>
              <a:ext cx="171450" cy="257175"/>
            </a:xfrm>
            <a:custGeom>
              <a:avLst/>
              <a:gdLst>
                <a:gd name="T0" fmla="*/ 0 w 18"/>
                <a:gd name="T1" fmla="*/ 2147483647 h 27"/>
                <a:gd name="T2" fmla="*/ 2147483647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0" y="27"/>
                  </a:moveTo>
                  <a:lnTo>
                    <a:pt x="18" y="24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29" name="Freeform 273"/>
            <p:cNvSpPr>
              <a:spLocks/>
            </p:cNvSpPr>
            <p:nvPr/>
          </p:nvSpPr>
          <p:spPr bwMode="auto">
            <a:xfrm>
              <a:off x="6905625" y="3227388"/>
              <a:ext cx="171450" cy="247650"/>
            </a:xfrm>
            <a:custGeom>
              <a:avLst/>
              <a:gdLst>
                <a:gd name="T0" fmla="*/ 2147483647 w 108"/>
                <a:gd name="T1" fmla="*/ 2147483647 h 156"/>
                <a:gd name="T2" fmla="*/ 0 w 108"/>
                <a:gd name="T3" fmla="*/ 2147483647 h 156"/>
                <a:gd name="T4" fmla="*/ 2147483647 w 108"/>
                <a:gd name="T5" fmla="*/ 0 h 156"/>
                <a:gd name="T6" fmla="*/ 2147483647 w 108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56"/>
                <a:gd name="T14" fmla="*/ 108 w 108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56">
                  <a:moveTo>
                    <a:pt x="78" y="156"/>
                  </a:moveTo>
                  <a:lnTo>
                    <a:pt x="0" y="18"/>
                  </a:lnTo>
                  <a:lnTo>
                    <a:pt x="108" y="0"/>
                  </a:lnTo>
                  <a:lnTo>
                    <a:pt x="78" y="156"/>
                  </a:lnTo>
                  <a:close/>
                </a:path>
              </a:pathLst>
            </a:custGeom>
            <a:solidFill>
              <a:srgbClr val="00A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30" name="Freeform 274"/>
            <p:cNvSpPr>
              <a:spLocks/>
            </p:cNvSpPr>
            <p:nvPr/>
          </p:nvSpPr>
          <p:spPr bwMode="auto">
            <a:xfrm>
              <a:off x="6905625" y="3227388"/>
              <a:ext cx="171450" cy="247650"/>
            </a:xfrm>
            <a:custGeom>
              <a:avLst/>
              <a:gdLst>
                <a:gd name="T0" fmla="*/ 2147483647 w 18"/>
                <a:gd name="T1" fmla="*/ 2147483647 h 26"/>
                <a:gd name="T2" fmla="*/ 0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13" y="26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31" name="Freeform 275"/>
            <p:cNvSpPr>
              <a:spLocks/>
            </p:cNvSpPr>
            <p:nvPr/>
          </p:nvSpPr>
          <p:spPr bwMode="auto">
            <a:xfrm>
              <a:off x="6753225" y="2055813"/>
              <a:ext cx="171450" cy="247650"/>
            </a:xfrm>
            <a:custGeom>
              <a:avLst/>
              <a:gdLst>
                <a:gd name="T0" fmla="*/ 0 w 108"/>
                <a:gd name="T1" fmla="*/ 2147483647 h 156"/>
                <a:gd name="T2" fmla="*/ 2147483647 w 108"/>
                <a:gd name="T3" fmla="*/ 2147483647 h 156"/>
                <a:gd name="T4" fmla="*/ 2147483647 w 108"/>
                <a:gd name="T5" fmla="*/ 0 h 156"/>
                <a:gd name="T6" fmla="*/ 0 w 108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56"/>
                <a:gd name="T14" fmla="*/ 108 w 108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56">
                  <a:moveTo>
                    <a:pt x="0" y="156"/>
                  </a:moveTo>
                  <a:lnTo>
                    <a:pt x="108" y="138"/>
                  </a:lnTo>
                  <a:lnTo>
                    <a:pt x="30" y="0"/>
                  </a:lnTo>
                  <a:lnTo>
                    <a:pt x="0" y="156"/>
                  </a:lnTo>
                  <a:close/>
                </a:path>
              </a:pathLst>
            </a:custGeom>
            <a:solidFill>
              <a:srgbClr val="FFAF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32" name="Freeform 276"/>
            <p:cNvSpPr>
              <a:spLocks/>
            </p:cNvSpPr>
            <p:nvPr/>
          </p:nvSpPr>
          <p:spPr bwMode="auto">
            <a:xfrm>
              <a:off x="6753225" y="2055813"/>
              <a:ext cx="171450" cy="247650"/>
            </a:xfrm>
            <a:custGeom>
              <a:avLst/>
              <a:gdLst>
                <a:gd name="T0" fmla="*/ 0 w 18"/>
                <a:gd name="T1" fmla="*/ 2147483647 h 26"/>
                <a:gd name="T2" fmla="*/ 2147483647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0" y="26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33" name="Freeform 277"/>
            <p:cNvSpPr>
              <a:spLocks/>
            </p:cNvSpPr>
            <p:nvPr/>
          </p:nvSpPr>
          <p:spPr bwMode="auto">
            <a:xfrm>
              <a:off x="6877050" y="2274888"/>
              <a:ext cx="171450" cy="257175"/>
            </a:xfrm>
            <a:custGeom>
              <a:avLst/>
              <a:gdLst>
                <a:gd name="T0" fmla="*/ 0 w 108"/>
                <a:gd name="T1" fmla="*/ 2147483647 h 162"/>
                <a:gd name="T2" fmla="*/ 2147483647 w 108"/>
                <a:gd name="T3" fmla="*/ 2147483647 h 162"/>
                <a:gd name="T4" fmla="*/ 2147483647 w 108"/>
                <a:gd name="T5" fmla="*/ 0 h 162"/>
                <a:gd name="T6" fmla="*/ 0 w 108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2"/>
                <a:gd name="T14" fmla="*/ 108 w 108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2">
                  <a:moveTo>
                    <a:pt x="0" y="162"/>
                  </a:moveTo>
                  <a:lnTo>
                    <a:pt x="108" y="138"/>
                  </a:lnTo>
                  <a:lnTo>
                    <a:pt x="30" y="0"/>
                  </a:lnTo>
                  <a:lnTo>
                    <a:pt x="0" y="162"/>
                  </a:lnTo>
                  <a:close/>
                </a:path>
              </a:pathLst>
            </a:custGeom>
            <a:solidFill>
              <a:srgbClr val="EFFF1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34" name="Freeform 278"/>
            <p:cNvSpPr>
              <a:spLocks/>
            </p:cNvSpPr>
            <p:nvPr/>
          </p:nvSpPr>
          <p:spPr bwMode="auto">
            <a:xfrm>
              <a:off x="6877050" y="2274888"/>
              <a:ext cx="171450" cy="257175"/>
            </a:xfrm>
            <a:custGeom>
              <a:avLst/>
              <a:gdLst>
                <a:gd name="T0" fmla="*/ 0 w 18"/>
                <a:gd name="T1" fmla="*/ 2147483647 h 27"/>
                <a:gd name="T2" fmla="*/ 2147483647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0" y="27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35" name="Freeform 279"/>
            <p:cNvSpPr>
              <a:spLocks/>
            </p:cNvSpPr>
            <p:nvPr/>
          </p:nvSpPr>
          <p:spPr bwMode="auto">
            <a:xfrm>
              <a:off x="6877050" y="2493963"/>
              <a:ext cx="171450" cy="257175"/>
            </a:xfrm>
            <a:custGeom>
              <a:avLst/>
              <a:gdLst>
                <a:gd name="T0" fmla="*/ 2147483647 w 108"/>
                <a:gd name="T1" fmla="*/ 2147483647 h 162"/>
                <a:gd name="T2" fmla="*/ 0 w 108"/>
                <a:gd name="T3" fmla="*/ 2147483647 h 162"/>
                <a:gd name="T4" fmla="*/ 2147483647 w 108"/>
                <a:gd name="T5" fmla="*/ 0 h 162"/>
                <a:gd name="T6" fmla="*/ 2147483647 w 108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2"/>
                <a:gd name="T14" fmla="*/ 108 w 108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2">
                  <a:moveTo>
                    <a:pt x="78" y="162"/>
                  </a:moveTo>
                  <a:lnTo>
                    <a:pt x="0" y="24"/>
                  </a:lnTo>
                  <a:lnTo>
                    <a:pt x="108" y="0"/>
                  </a:lnTo>
                  <a:lnTo>
                    <a:pt x="78" y="162"/>
                  </a:lnTo>
                  <a:close/>
                </a:path>
              </a:pathLst>
            </a:custGeom>
            <a:solidFill>
              <a:srgbClr val="8FFF7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36" name="Freeform 280"/>
            <p:cNvSpPr>
              <a:spLocks/>
            </p:cNvSpPr>
            <p:nvPr/>
          </p:nvSpPr>
          <p:spPr bwMode="auto">
            <a:xfrm>
              <a:off x="6877050" y="2493963"/>
              <a:ext cx="171450" cy="257175"/>
            </a:xfrm>
            <a:custGeom>
              <a:avLst/>
              <a:gdLst>
                <a:gd name="T0" fmla="*/ 2147483647 w 18"/>
                <a:gd name="T1" fmla="*/ 2147483647 h 27"/>
                <a:gd name="T2" fmla="*/ 0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13" y="27"/>
                  </a:moveTo>
                  <a:lnTo>
                    <a:pt x="0" y="4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37" name="Freeform 281"/>
            <p:cNvSpPr>
              <a:spLocks/>
            </p:cNvSpPr>
            <p:nvPr/>
          </p:nvSpPr>
          <p:spPr bwMode="auto">
            <a:xfrm>
              <a:off x="6858000" y="3255963"/>
              <a:ext cx="171450" cy="257175"/>
            </a:xfrm>
            <a:custGeom>
              <a:avLst/>
              <a:gdLst>
                <a:gd name="T0" fmla="*/ 0 w 108"/>
                <a:gd name="T1" fmla="*/ 2147483647 h 162"/>
                <a:gd name="T2" fmla="*/ 2147483647 w 108"/>
                <a:gd name="T3" fmla="*/ 2147483647 h 162"/>
                <a:gd name="T4" fmla="*/ 2147483647 w 108"/>
                <a:gd name="T5" fmla="*/ 0 h 162"/>
                <a:gd name="T6" fmla="*/ 0 w 108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2"/>
                <a:gd name="T14" fmla="*/ 108 w 108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2">
                  <a:moveTo>
                    <a:pt x="0" y="162"/>
                  </a:moveTo>
                  <a:lnTo>
                    <a:pt x="108" y="138"/>
                  </a:lnTo>
                  <a:lnTo>
                    <a:pt x="30" y="0"/>
                  </a:lnTo>
                  <a:lnTo>
                    <a:pt x="0" y="162"/>
                  </a:lnTo>
                  <a:close/>
                </a:path>
              </a:pathLst>
            </a:custGeom>
            <a:solidFill>
              <a:srgbClr val="00B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38" name="Freeform 282"/>
            <p:cNvSpPr>
              <a:spLocks/>
            </p:cNvSpPr>
            <p:nvPr/>
          </p:nvSpPr>
          <p:spPr bwMode="auto">
            <a:xfrm>
              <a:off x="6858000" y="3255963"/>
              <a:ext cx="171450" cy="257175"/>
            </a:xfrm>
            <a:custGeom>
              <a:avLst/>
              <a:gdLst>
                <a:gd name="T0" fmla="*/ 0 w 18"/>
                <a:gd name="T1" fmla="*/ 2147483647 h 27"/>
                <a:gd name="T2" fmla="*/ 2147483647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0" y="27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39" name="Freeform 283"/>
            <p:cNvSpPr>
              <a:spLocks/>
            </p:cNvSpPr>
            <p:nvPr/>
          </p:nvSpPr>
          <p:spPr bwMode="auto">
            <a:xfrm>
              <a:off x="6848475" y="1771650"/>
              <a:ext cx="171450" cy="246063"/>
            </a:xfrm>
            <a:custGeom>
              <a:avLst/>
              <a:gdLst>
                <a:gd name="T0" fmla="*/ 2147483647 w 108"/>
                <a:gd name="T1" fmla="*/ 2147483647 h 155"/>
                <a:gd name="T2" fmla="*/ 0 w 108"/>
                <a:gd name="T3" fmla="*/ 2147483647 h 155"/>
                <a:gd name="T4" fmla="*/ 2147483647 w 108"/>
                <a:gd name="T5" fmla="*/ 0 h 155"/>
                <a:gd name="T6" fmla="*/ 2147483647 w 108"/>
                <a:gd name="T7" fmla="*/ 2147483647 h 15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55"/>
                <a:gd name="T14" fmla="*/ 108 w 108"/>
                <a:gd name="T15" fmla="*/ 155 h 15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55">
                  <a:moveTo>
                    <a:pt x="78" y="155"/>
                  </a:moveTo>
                  <a:lnTo>
                    <a:pt x="0" y="18"/>
                  </a:lnTo>
                  <a:lnTo>
                    <a:pt x="108" y="0"/>
                  </a:lnTo>
                  <a:lnTo>
                    <a:pt x="78" y="155"/>
                  </a:lnTo>
                  <a:close/>
                </a:path>
              </a:pathLst>
            </a:custGeom>
            <a:solidFill>
              <a:srgbClr val="FF8F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40" name="Freeform 284"/>
            <p:cNvSpPr>
              <a:spLocks/>
            </p:cNvSpPr>
            <p:nvPr/>
          </p:nvSpPr>
          <p:spPr bwMode="auto">
            <a:xfrm>
              <a:off x="6848475" y="1771650"/>
              <a:ext cx="171450" cy="246063"/>
            </a:xfrm>
            <a:custGeom>
              <a:avLst/>
              <a:gdLst>
                <a:gd name="T0" fmla="*/ 2147483647 w 18"/>
                <a:gd name="T1" fmla="*/ 2147483647 h 26"/>
                <a:gd name="T2" fmla="*/ 0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13" y="26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41" name="Freeform 285"/>
            <p:cNvSpPr>
              <a:spLocks/>
            </p:cNvSpPr>
            <p:nvPr/>
          </p:nvSpPr>
          <p:spPr bwMode="auto">
            <a:xfrm>
              <a:off x="6829425" y="2532063"/>
              <a:ext cx="171450" cy="247650"/>
            </a:xfrm>
            <a:custGeom>
              <a:avLst/>
              <a:gdLst>
                <a:gd name="T0" fmla="*/ 0 w 108"/>
                <a:gd name="T1" fmla="*/ 2147483647 h 156"/>
                <a:gd name="T2" fmla="*/ 2147483647 w 108"/>
                <a:gd name="T3" fmla="*/ 2147483647 h 156"/>
                <a:gd name="T4" fmla="*/ 2147483647 w 108"/>
                <a:gd name="T5" fmla="*/ 0 h 156"/>
                <a:gd name="T6" fmla="*/ 0 w 108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56"/>
                <a:gd name="T14" fmla="*/ 108 w 108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56">
                  <a:moveTo>
                    <a:pt x="0" y="156"/>
                  </a:moveTo>
                  <a:lnTo>
                    <a:pt x="108" y="138"/>
                  </a:lnTo>
                  <a:lnTo>
                    <a:pt x="30" y="0"/>
                  </a:lnTo>
                  <a:lnTo>
                    <a:pt x="0" y="156"/>
                  </a:lnTo>
                  <a:close/>
                </a:path>
              </a:pathLst>
            </a:custGeom>
            <a:solidFill>
              <a:srgbClr val="AFFF5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42" name="Freeform 286"/>
            <p:cNvSpPr>
              <a:spLocks/>
            </p:cNvSpPr>
            <p:nvPr/>
          </p:nvSpPr>
          <p:spPr bwMode="auto">
            <a:xfrm>
              <a:off x="6829425" y="2532063"/>
              <a:ext cx="171450" cy="247650"/>
            </a:xfrm>
            <a:custGeom>
              <a:avLst/>
              <a:gdLst>
                <a:gd name="T0" fmla="*/ 0 w 18"/>
                <a:gd name="T1" fmla="*/ 2147483647 h 26"/>
                <a:gd name="T2" fmla="*/ 2147483647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0" y="26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43" name="Freeform 287"/>
            <p:cNvSpPr>
              <a:spLocks/>
            </p:cNvSpPr>
            <p:nvPr/>
          </p:nvSpPr>
          <p:spPr bwMode="auto">
            <a:xfrm>
              <a:off x="6829425" y="2751138"/>
              <a:ext cx="171450" cy="247650"/>
            </a:xfrm>
            <a:custGeom>
              <a:avLst/>
              <a:gdLst>
                <a:gd name="T0" fmla="*/ 2147483647 w 108"/>
                <a:gd name="T1" fmla="*/ 2147483647 h 156"/>
                <a:gd name="T2" fmla="*/ 0 w 108"/>
                <a:gd name="T3" fmla="*/ 2147483647 h 156"/>
                <a:gd name="T4" fmla="*/ 2147483647 w 108"/>
                <a:gd name="T5" fmla="*/ 0 h 156"/>
                <a:gd name="T6" fmla="*/ 2147483647 w 108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56"/>
                <a:gd name="T14" fmla="*/ 108 w 108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56">
                  <a:moveTo>
                    <a:pt x="78" y="156"/>
                  </a:moveTo>
                  <a:lnTo>
                    <a:pt x="0" y="18"/>
                  </a:lnTo>
                  <a:lnTo>
                    <a:pt x="108" y="0"/>
                  </a:lnTo>
                  <a:lnTo>
                    <a:pt x="78" y="156"/>
                  </a:lnTo>
                  <a:close/>
                </a:path>
              </a:pathLst>
            </a:custGeom>
            <a:solidFill>
              <a:srgbClr val="50FFA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44" name="Freeform 288"/>
            <p:cNvSpPr>
              <a:spLocks/>
            </p:cNvSpPr>
            <p:nvPr/>
          </p:nvSpPr>
          <p:spPr bwMode="auto">
            <a:xfrm>
              <a:off x="6829425" y="2751138"/>
              <a:ext cx="171450" cy="247650"/>
            </a:xfrm>
            <a:custGeom>
              <a:avLst/>
              <a:gdLst>
                <a:gd name="T0" fmla="*/ 2147483647 w 18"/>
                <a:gd name="T1" fmla="*/ 2147483647 h 26"/>
                <a:gd name="T2" fmla="*/ 0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13" y="26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45" name="Freeform 289"/>
            <p:cNvSpPr>
              <a:spLocks/>
            </p:cNvSpPr>
            <p:nvPr/>
          </p:nvSpPr>
          <p:spPr bwMode="auto">
            <a:xfrm>
              <a:off x="6810375" y="3732213"/>
              <a:ext cx="171450" cy="246062"/>
            </a:xfrm>
            <a:custGeom>
              <a:avLst/>
              <a:gdLst>
                <a:gd name="T0" fmla="*/ 2147483647 w 108"/>
                <a:gd name="T1" fmla="*/ 2147483647 h 155"/>
                <a:gd name="T2" fmla="*/ 0 w 108"/>
                <a:gd name="T3" fmla="*/ 2147483647 h 155"/>
                <a:gd name="T4" fmla="*/ 2147483647 w 108"/>
                <a:gd name="T5" fmla="*/ 0 h 155"/>
                <a:gd name="T6" fmla="*/ 2147483647 w 108"/>
                <a:gd name="T7" fmla="*/ 2147483647 h 15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55"/>
                <a:gd name="T14" fmla="*/ 108 w 108"/>
                <a:gd name="T15" fmla="*/ 155 h 15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55">
                  <a:moveTo>
                    <a:pt x="78" y="155"/>
                  </a:moveTo>
                  <a:lnTo>
                    <a:pt x="0" y="18"/>
                  </a:lnTo>
                  <a:lnTo>
                    <a:pt x="108" y="0"/>
                  </a:lnTo>
                  <a:lnTo>
                    <a:pt x="78" y="155"/>
                  </a:lnTo>
                  <a:close/>
                </a:path>
              </a:pathLst>
            </a:custGeom>
            <a:solidFill>
              <a:srgbClr val="0020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46" name="Freeform 290"/>
            <p:cNvSpPr>
              <a:spLocks/>
            </p:cNvSpPr>
            <p:nvPr/>
          </p:nvSpPr>
          <p:spPr bwMode="auto">
            <a:xfrm>
              <a:off x="6810375" y="3732213"/>
              <a:ext cx="171450" cy="246062"/>
            </a:xfrm>
            <a:custGeom>
              <a:avLst/>
              <a:gdLst>
                <a:gd name="T0" fmla="*/ 2147483647 w 18"/>
                <a:gd name="T1" fmla="*/ 2147483647 h 26"/>
                <a:gd name="T2" fmla="*/ 0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13" y="26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47" name="Oval 291"/>
            <p:cNvSpPr>
              <a:spLocks noChangeArrowheads="1"/>
            </p:cNvSpPr>
            <p:nvPr/>
          </p:nvSpPr>
          <p:spPr bwMode="auto">
            <a:xfrm>
              <a:off x="6867525" y="1924050"/>
              <a:ext cx="85725" cy="84138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48" name="Oval 292"/>
            <p:cNvSpPr>
              <a:spLocks noChangeArrowheads="1"/>
            </p:cNvSpPr>
            <p:nvPr/>
          </p:nvSpPr>
          <p:spPr bwMode="auto">
            <a:xfrm>
              <a:off x="6867525" y="1924050"/>
              <a:ext cx="85725" cy="84138"/>
            </a:xfrm>
            <a:prstGeom prst="ellips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49" name="Freeform 293"/>
            <p:cNvSpPr>
              <a:spLocks/>
            </p:cNvSpPr>
            <p:nvPr/>
          </p:nvSpPr>
          <p:spPr bwMode="auto">
            <a:xfrm>
              <a:off x="6800850" y="1800225"/>
              <a:ext cx="171450" cy="255588"/>
            </a:xfrm>
            <a:custGeom>
              <a:avLst/>
              <a:gdLst>
                <a:gd name="T0" fmla="*/ 0 w 108"/>
                <a:gd name="T1" fmla="*/ 2147483647 h 161"/>
                <a:gd name="T2" fmla="*/ 2147483647 w 108"/>
                <a:gd name="T3" fmla="*/ 2147483647 h 161"/>
                <a:gd name="T4" fmla="*/ 2147483647 w 108"/>
                <a:gd name="T5" fmla="*/ 0 h 161"/>
                <a:gd name="T6" fmla="*/ 0 w 108"/>
                <a:gd name="T7" fmla="*/ 2147483647 h 16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1"/>
                <a:gd name="T14" fmla="*/ 108 w 108"/>
                <a:gd name="T15" fmla="*/ 161 h 16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1">
                  <a:moveTo>
                    <a:pt x="0" y="161"/>
                  </a:moveTo>
                  <a:lnTo>
                    <a:pt x="108" y="137"/>
                  </a:lnTo>
                  <a:lnTo>
                    <a:pt x="30" y="0"/>
                  </a:lnTo>
                  <a:lnTo>
                    <a:pt x="0" y="161"/>
                  </a:lnTo>
                  <a:close/>
                </a:path>
              </a:pathLst>
            </a:custGeom>
            <a:solidFill>
              <a:srgbClr val="FF7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50" name="Freeform 294"/>
            <p:cNvSpPr>
              <a:spLocks/>
            </p:cNvSpPr>
            <p:nvPr/>
          </p:nvSpPr>
          <p:spPr bwMode="auto">
            <a:xfrm>
              <a:off x="6800850" y="1800225"/>
              <a:ext cx="171450" cy="255588"/>
            </a:xfrm>
            <a:custGeom>
              <a:avLst/>
              <a:gdLst>
                <a:gd name="T0" fmla="*/ 0 w 18"/>
                <a:gd name="T1" fmla="*/ 2147483647 h 27"/>
                <a:gd name="T2" fmla="*/ 2147483647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0" y="27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51" name="Freeform 295"/>
            <p:cNvSpPr>
              <a:spLocks/>
            </p:cNvSpPr>
            <p:nvPr/>
          </p:nvSpPr>
          <p:spPr bwMode="auto">
            <a:xfrm>
              <a:off x="6781800" y="2998788"/>
              <a:ext cx="171450" cy="257175"/>
            </a:xfrm>
            <a:custGeom>
              <a:avLst/>
              <a:gdLst>
                <a:gd name="T0" fmla="*/ 2147483647 w 108"/>
                <a:gd name="T1" fmla="*/ 2147483647 h 162"/>
                <a:gd name="T2" fmla="*/ 0 w 108"/>
                <a:gd name="T3" fmla="*/ 2147483647 h 162"/>
                <a:gd name="T4" fmla="*/ 2147483647 w 108"/>
                <a:gd name="T5" fmla="*/ 0 h 162"/>
                <a:gd name="T6" fmla="*/ 2147483647 w 108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2"/>
                <a:gd name="T14" fmla="*/ 108 w 108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2">
                  <a:moveTo>
                    <a:pt x="78" y="162"/>
                  </a:moveTo>
                  <a:lnTo>
                    <a:pt x="0" y="24"/>
                  </a:lnTo>
                  <a:lnTo>
                    <a:pt x="108" y="0"/>
                  </a:lnTo>
                  <a:lnTo>
                    <a:pt x="78" y="162"/>
                  </a:lnTo>
                  <a:close/>
                </a:path>
              </a:pathLst>
            </a:custGeom>
            <a:solidFill>
              <a:srgbClr val="10FFE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52" name="Freeform 296"/>
            <p:cNvSpPr>
              <a:spLocks/>
            </p:cNvSpPr>
            <p:nvPr/>
          </p:nvSpPr>
          <p:spPr bwMode="auto">
            <a:xfrm>
              <a:off x="6781800" y="2998788"/>
              <a:ext cx="171450" cy="257175"/>
            </a:xfrm>
            <a:custGeom>
              <a:avLst/>
              <a:gdLst>
                <a:gd name="T0" fmla="*/ 2147483647 w 18"/>
                <a:gd name="T1" fmla="*/ 2147483647 h 27"/>
                <a:gd name="T2" fmla="*/ 0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13" y="27"/>
                  </a:moveTo>
                  <a:lnTo>
                    <a:pt x="0" y="4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53" name="Freeform 297"/>
            <p:cNvSpPr>
              <a:spLocks/>
            </p:cNvSpPr>
            <p:nvPr/>
          </p:nvSpPr>
          <p:spPr bwMode="auto">
            <a:xfrm>
              <a:off x="6781800" y="2779713"/>
              <a:ext cx="171450" cy="257175"/>
            </a:xfrm>
            <a:custGeom>
              <a:avLst/>
              <a:gdLst>
                <a:gd name="T0" fmla="*/ 0 w 108"/>
                <a:gd name="T1" fmla="*/ 2147483647 h 162"/>
                <a:gd name="T2" fmla="*/ 2147483647 w 108"/>
                <a:gd name="T3" fmla="*/ 2147483647 h 162"/>
                <a:gd name="T4" fmla="*/ 2147483647 w 108"/>
                <a:gd name="T5" fmla="*/ 0 h 162"/>
                <a:gd name="T6" fmla="*/ 0 w 108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2"/>
                <a:gd name="T14" fmla="*/ 108 w 108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2">
                  <a:moveTo>
                    <a:pt x="0" y="162"/>
                  </a:moveTo>
                  <a:lnTo>
                    <a:pt x="108" y="138"/>
                  </a:lnTo>
                  <a:lnTo>
                    <a:pt x="30" y="0"/>
                  </a:lnTo>
                  <a:lnTo>
                    <a:pt x="0" y="162"/>
                  </a:lnTo>
                  <a:close/>
                </a:path>
              </a:pathLst>
            </a:custGeom>
            <a:solidFill>
              <a:srgbClr val="60FF9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54" name="Freeform 298"/>
            <p:cNvSpPr>
              <a:spLocks/>
            </p:cNvSpPr>
            <p:nvPr/>
          </p:nvSpPr>
          <p:spPr bwMode="auto">
            <a:xfrm>
              <a:off x="6781800" y="2779713"/>
              <a:ext cx="171450" cy="257175"/>
            </a:xfrm>
            <a:custGeom>
              <a:avLst/>
              <a:gdLst>
                <a:gd name="T0" fmla="*/ 0 w 18"/>
                <a:gd name="T1" fmla="*/ 2147483647 h 27"/>
                <a:gd name="T2" fmla="*/ 2147483647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0" y="27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55" name="Freeform 299"/>
            <p:cNvSpPr>
              <a:spLocks/>
            </p:cNvSpPr>
            <p:nvPr/>
          </p:nvSpPr>
          <p:spPr bwMode="auto">
            <a:xfrm>
              <a:off x="6762750" y="3760788"/>
              <a:ext cx="171450" cy="255587"/>
            </a:xfrm>
            <a:custGeom>
              <a:avLst/>
              <a:gdLst>
                <a:gd name="T0" fmla="*/ 0 w 108"/>
                <a:gd name="T1" fmla="*/ 2147483647 h 161"/>
                <a:gd name="T2" fmla="*/ 2147483647 w 108"/>
                <a:gd name="T3" fmla="*/ 2147483647 h 161"/>
                <a:gd name="T4" fmla="*/ 2147483647 w 108"/>
                <a:gd name="T5" fmla="*/ 0 h 161"/>
                <a:gd name="T6" fmla="*/ 0 w 108"/>
                <a:gd name="T7" fmla="*/ 2147483647 h 16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1"/>
                <a:gd name="T14" fmla="*/ 108 w 108"/>
                <a:gd name="T15" fmla="*/ 161 h 16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1">
                  <a:moveTo>
                    <a:pt x="0" y="161"/>
                  </a:moveTo>
                  <a:lnTo>
                    <a:pt x="108" y="137"/>
                  </a:lnTo>
                  <a:lnTo>
                    <a:pt x="30" y="0"/>
                  </a:lnTo>
                  <a:lnTo>
                    <a:pt x="0" y="161"/>
                  </a:lnTo>
                  <a:close/>
                </a:path>
              </a:pathLst>
            </a:custGeom>
            <a:solidFill>
              <a:srgbClr val="0040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56" name="Freeform 300"/>
            <p:cNvSpPr>
              <a:spLocks/>
            </p:cNvSpPr>
            <p:nvPr/>
          </p:nvSpPr>
          <p:spPr bwMode="auto">
            <a:xfrm>
              <a:off x="6762750" y="3760788"/>
              <a:ext cx="171450" cy="255587"/>
            </a:xfrm>
            <a:custGeom>
              <a:avLst/>
              <a:gdLst>
                <a:gd name="T0" fmla="*/ 0 w 18"/>
                <a:gd name="T1" fmla="*/ 2147483647 h 27"/>
                <a:gd name="T2" fmla="*/ 2147483647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0" y="27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57" name="Freeform 301"/>
            <p:cNvSpPr>
              <a:spLocks/>
            </p:cNvSpPr>
            <p:nvPr/>
          </p:nvSpPr>
          <p:spPr bwMode="auto">
            <a:xfrm>
              <a:off x="6753225" y="2274888"/>
              <a:ext cx="171450" cy="257175"/>
            </a:xfrm>
            <a:custGeom>
              <a:avLst/>
              <a:gdLst>
                <a:gd name="T0" fmla="*/ 2147483647 w 108"/>
                <a:gd name="T1" fmla="*/ 2147483647 h 162"/>
                <a:gd name="T2" fmla="*/ 0 w 108"/>
                <a:gd name="T3" fmla="*/ 2147483647 h 162"/>
                <a:gd name="T4" fmla="*/ 2147483647 w 108"/>
                <a:gd name="T5" fmla="*/ 0 h 162"/>
                <a:gd name="T6" fmla="*/ 2147483647 w 108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2"/>
                <a:gd name="T14" fmla="*/ 108 w 108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2">
                  <a:moveTo>
                    <a:pt x="78" y="162"/>
                  </a:moveTo>
                  <a:lnTo>
                    <a:pt x="0" y="18"/>
                  </a:lnTo>
                  <a:lnTo>
                    <a:pt x="108" y="0"/>
                  </a:lnTo>
                  <a:lnTo>
                    <a:pt x="78" y="162"/>
                  </a:lnTo>
                  <a:close/>
                </a:path>
              </a:pathLst>
            </a:custGeom>
            <a:solidFill>
              <a:srgbClr val="EFFF1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58" name="Freeform 302"/>
            <p:cNvSpPr>
              <a:spLocks/>
            </p:cNvSpPr>
            <p:nvPr/>
          </p:nvSpPr>
          <p:spPr bwMode="auto">
            <a:xfrm>
              <a:off x="6753225" y="2274888"/>
              <a:ext cx="171450" cy="257175"/>
            </a:xfrm>
            <a:custGeom>
              <a:avLst/>
              <a:gdLst>
                <a:gd name="T0" fmla="*/ 2147483647 w 18"/>
                <a:gd name="T1" fmla="*/ 2147483647 h 27"/>
                <a:gd name="T2" fmla="*/ 0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13" y="27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59" name="Oval 303"/>
            <p:cNvSpPr>
              <a:spLocks noChangeArrowheads="1"/>
            </p:cNvSpPr>
            <p:nvPr/>
          </p:nvSpPr>
          <p:spPr bwMode="auto">
            <a:xfrm>
              <a:off x="6886575" y="2798763"/>
              <a:ext cx="85725" cy="85725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60" name="Oval 304"/>
            <p:cNvSpPr>
              <a:spLocks noChangeArrowheads="1"/>
            </p:cNvSpPr>
            <p:nvPr/>
          </p:nvSpPr>
          <p:spPr bwMode="auto">
            <a:xfrm>
              <a:off x="6886575" y="2798763"/>
              <a:ext cx="85725" cy="85725"/>
            </a:xfrm>
            <a:prstGeom prst="ellips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61" name="Oval 305"/>
            <p:cNvSpPr>
              <a:spLocks noChangeArrowheads="1"/>
            </p:cNvSpPr>
            <p:nvPr/>
          </p:nvSpPr>
          <p:spPr bwMode="auto">
            <a:xfrm>
              <a:off x="6877050" y="3122613"/>
              <a:ext cx="85725" cy="85725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62" name="Oval 306"/>
            <p:cNvSpPr>
              <a:spLocks noChangeArrowheads="1"/>
            </p:cNvSpPr>
            <p:nvPr/>
          </p:nvSpPr>
          <p:spPr bwMode="auto">
            <a:xfrm>
              <a:off x="6877050" y="3122613"/>
              <a:ext cx="85725" cy="85725"/>
            </a:xfrm>
            <a:prstGeom prst="ellips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63" name="Freeform 307"/>
            <p:cNvSpPr>
              <a:spLocks/>
            </p:cNvSpPr>
            <p:nvPr/>
          </p:nvSpPr>
          <p:spPr bwMode="auto">
            <a:xfrm>
              <a:off x="6734175" y="3036888"/>
              <a:ext cx="171450" cy="247650"/>
            </a:xfrm>
            <a:custGeom>
              <a:avLst/>
              <a:gdLst>
                <a:gd name="T0" fmla="*/ 0 w 108"/>
                <a:gd name="T1" fmla="*/ 2147483647 h 156"/>
                <a:gd name="T2" fmla="*/ 2147483647 w 108"/>
                <a:gd name="T3" fmla="*/ 2147483647 h 156"/>
                <a:gd name="T4" fmla="*/ 2147483647 w 108"/>
                <a:gd name="T5" fmla="*/ 0 h 156"/>
                <a:gd name="T6" fmla="*/ 0 w 108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56"/>
                <a:gd name="T14" fmla="*/ 108 w 108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56">
                  <a:moveTo>
                    <a:pt x="0" y="156"/>
                  </a:moveTo>
                  <a:lnTo>
                    <a:pt x="108" y="138"/>
                  </a:lnTo>
                  <a:lnTo>
                    <a:pt x="30" y="0"/>
                  </a:lnTo>
                  <a:lnTo>
                    <a:pt x="0" y="156"/>
                  </a:lnTo>
                  <a:close/>
                </a:path>
              </a:pathLst>
            </a:custGeom>
            <a:solidFill>
              <a:srgbClr val="20FFD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64" name="Freeform 308"/>
            <p:cNvSpPr>
              <a:spLocks/>
            </p:cNvSpPr>
            <p:nvPr/>
          </p:nvSpPr>
          <p:spPr bwMode="auto">
            <a:xfrm>
              <a:off x="6734175" y="3036888"/>
              <a:ext cx="171450" cy="247650"/>
            </a:xfrm>
            <a:custGeom>
              <a:avLst/>
              <a:gdLst>
                <a:gd name="T0" fmla="*/ 0 w 18"/>
                <a:gd name="T1" fmla="*/ 2147483647 h 26"/>
                <a:gd name="T2" fmla="*/ 2147483647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0" y="26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65" name="Freeform 309"/>
            <p:cNvSpPr>
              <a:spLocks/>
            </p:cNvSpPr>
            <p:nvPr/>
          </p:nvSpPr>
          <p:spPr bwMode="auto">
            <a:xfrm>
              <a:off x="6734175" y="3255963"/>
              <a:ext cx="171450" cy="257175"/>
            </a:xfrm>
            <a:custGeom>
              <a:avLst/>
              <a:gdLst>
                <a:gd name="T0" fmla="*/ 2147483647 w 108"/>
                <a:gd name="T1" fmla="*/ 2147483647 h 162"/>
                <a:gd name="T2" fmla="*/ 0 w 108"/>
                <a:gd name="T3" fmla="*/ 2147483647 h 162"/>
                <a:gd name="T4" fmla="*/ 2147483647 w 108"/>
                <a:gd name="T5" fmla="*/ 0 h 162"/>
                <a:gd name="T6" fmla="*/ 2147483647 w 108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2"/>
                <a:gd name="T14" fmla="*/ 108 w 108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2">
                  <a:moveTo>
                    <a:pt x="78" y="162"/>
                  </a:moveTo>
                  <a:lnTo>
                    <a:pt x="0" y="18"/>
                  </a:lnTo>
                  <a:lnTo>
                    <a:pt x="108" y="0"/>
                  </a:lnTo>
                  <a:lnTo>
                    <a:pt x="78" y="162"/>
                  </a:lnTo>
                  <a:close/>
                </a:path>
              </a:pathLst>
            </a:custGeom>
            <a:solidFill>
              <a:srgbClr val="00B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66" name="Freeform 310"/>
            <p:cNvSpPr>
              <a:spLocks/>
            </p:cNvSpPr>
            <p:nvPr/>
          </p:nvSpPr>
          <p:spPr bwMode="auto">
            <a:xfrm>
              <a:off x="6734175" y="3255963"/>
              <a:ext cx="171450" cy="257175"/>
            </a:xfrm>
            <a:custGeom>
              <a:avLst/>
              <a:gdLst>
                <a:gd name="T0" fmla="*/ 2147483647 w 18"/>
                <a:gd name="T1" fmla="*/ 2147483647 h 27"/>
                <a:gd name="T2" fmla="*/ 0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13" y="27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67" name="Oval 311"/>
            <p:cNvSpPr>
              <a:spLocks noChangeArrowheads="1"/>
            </p:cNvSpPr>
            <p:nvPr/>
          </p:nvSpPr>
          <p:spPr bwMode="auto">
            <a:xfrm>
              <a:off x="6772275" y="2627313"/>
              <a:ext cx="85725" cy="85725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68" name="Freeform 312"/>
            <p:cNvSpPr>
              <a:spLocks/>
            </p:cNvSpPr>
            <p:nvPr/>
          </p:nvSpPr>
          <p:spPr bwMode="auto">
            <a:xfrm>
              <a:off x="6707188" y="2532063"/>
              <a:ext cx="169862" cy="247650"/>
            </a:xfrm>
            <a:custGeom>
              <a:avLst/>
              <a:gdLst>
                <a:gd name="T0" fmla="*/ 2147483647 w 107"/>
                <a:gd name="T1" fmla="*/ 2147483647 h 156"/>
                <a:gd name="T2" fmla="*/ 0 w 107"/>
                <a:gd name="T3" fmla="*/ 2147483647 h 156"/>
                <a:gd name="T4" fmla="*/ 2147483647 w 107"/>
                <a:gd name="T5" fmla="*/ 0 h 156"/>
                <a:gd name="T6" fmla="*/ 2147483647 w 107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56"/>
                <a:gd name="T14" fmla="*/ 107 w 107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56">
                  <a:moveTo>
                    <a:pt x="77" y="156"/>
                  </a:moveTo>
                  <a:lnTo>
                    <a:pt x="0" y="18"/>
                  </a:lnTo>
                  <a:lnTo>
                    <a:pt x="107" y="0"/>
                  </a:lnTo>
                  <a:lnTo>
                    <a:pt x="77" y="156"/>
                  </a:lnTo>
                  <a:close/>
                </a:path>
              </a:pathLst>
            </a:custGeom>
            <a:solidFill>
              <a:srgbClr val="AFFF5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69" name="Freeform 313"/>
            <p:cNvSpPr>
              <a:spLocks/>
            </p:cNvSpPr>
            <p:nvPr/>
          </p:nvSpPr>
          <p:spPr bwMode="auto">
            <a:xfrm>
              <a:off x="6707188" y="2532063"/>
              <a:ext cx="169862" cy="247650"/>
            </a:xfrm>
            <a:custGeom>
              <a:avLst/>
              <a:gdLst>
                <a:gd name="T0" fmla="*/ 2147483647 w 18"/>
                <a:gd name="T1" fmla="*/ 2147483647 h 26"/>
                <a:gd name="T2" fmla="*/ 0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13" y="26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70" name="Freeform 314"/>
            <p:cNvSpPr>
              <a:spLocks/>
            </p:cNvSpPr>
            <p:nvPr/>
          </p:nvSpPr>
          <p:spPr bwMode="auto">
            <a:xfrm>
              <a:off x="6707188" y="2303463"/>
              <a:ext cx="169862" cy="257175"/>
            </a:xfrm>
            <a:custGeom>
              <a:avLst/>
              <a:gdLst>
                <a:gd name="T0" fmla="*/ 0 w 107"/>
                <a:gd name="T1" fmla="*/ 2147483647 h 162"/>
                <a:gd name="T2" fmla="*/ 2147483647 w 107"/>
                <a:gd name="T3" fmla="*/ 2147483647 h 162"/>
                <a:gd name="T4" fmla="*/ 2147483647 w 107"/>
                <a:gd name="T5" fmla="*/ 0 h 162"/>
                <a:gd name="T6" fmla="*/ 0 w 107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62"/>
                <a:gd name="T14" fmla="*/ 107 w 107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62">
                  <a:moveTo>
                    <a:pt x="0" y="162"/>
                  </a:moveTo>
                  <a:lnTo>
                    <a:pt x="107" y="144"/>
                  </a:lnTo>
                  <a:lnTo>
                    <a:pt x="29" y="0"/>
                  </a:lnTo>
                  <a:lnTo>
                    <a:pt x="0" y="162"/>
                  </a:lnTo>
                  <a:close/>
                </a:path>
              </a:pathLst>
            </a:custGeom>
            <a:solidFill>
              <a:srgbClr val="FFFF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71" name="Freeform 315"/>
            <p:cNvSpPr>
              <a:spLocks/>
            </p:cNvSpPr>
            <p:nvPr/>
          </p:nvSpPr>
          <p:spPr bwMode="auto">
            <a:xfrm>
              <a:off x="6707188" y="2303463"/>
              <a:ext cx="169862" cy="257175"/>
            </a:xfrm>
            <a:custGeom>
              <a:avLst/>
              <a:gdLst>
                <a:gd name="T0" fmla="*/ 0 w 18"/>
                <a:gd name="T1" fmla="*/ 2147483647 h 27"/>
                <a:gd name="T2" fmla="*/ 2147483647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0" y="27"/>
                  </a:moveTo>
                  <a:lnTo>
                    <a:pt x="18" y="24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72" name="Oval 316"/>
            <p:cNvSpPr>
              <a:spLocks noChangeArrowheads="1"/>
            </p:cNvSpPr>
            <p:nvPr/>
          </p:nvSpPr>
          <p:spPr bwMode="auto">
            <a:xfrm>
              <a:off x="6829425" y="1838325"/>
              <a:ext cx="85725" cy="85725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73" name="Oval 317"/>
            <p:cNvSpPr>
              <a:spLocks noChangeArrowheads="1"/>
            </p:cNvSpPr>
            <p:nvPr/>
          </p:nvSpPr>
          <p:spPr bwMode="auto">
            <a:xfrm>
              <a:off x="6829425" y="1838325"/>
              <a:ext cx="85725" cy="85725"/>
            </a:xfrm>
            <a:prstGeom prst="ellips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74" name="Freeform 318"/>
            <p:cNvSpPr>
              <a:spLocks/>
            </p:cNvSpPr>
            <p:nvPr/>
          </p:nvSpPr>
          <p:spPr bwMode="auto">
            <a:xfrm>
              <a:off x="6688138" y="3284538"/>
              <a:ext cx="169862" cy="257175"/>
            </a:xfrm>
            <a:custGeom>
              <a:avLst/>
              <a:gdLst>
                <a:gd name="T0" fmla="*/ 0 w 107"/>
                <a:gd name="T1" fmla="*/ 2147483647 h 162"/>
                <a:gd name="T2" fmla="*/ 2147483647 w 107"/>
                <a:gd name="T3" fmla="*/ 2147483647 h 162"/>
                <a:gd name="T4" fmla="*/ 2147483647 w 107"/>
                <a:gd name="T5" fmla="*/ 0 h 162"/>
                <a:gd name="T6" fmla="*/ 0 w 107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62"/>
                <a:gd name="T14" fmla="*/ 107 w 107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62">
                  <a:moveTo>
                    <a:pt x="0" y="162"/>
                  </a:moveTo>
                  <a:lnTo>
                    <a:pt x="107" y="144"/>
                  </a:lnTo>
                  <a:lnTo>
                    <a:pt x="29" y="0"/>
                  </a:lnTo>
                  <a:lnTo>
                    <a:pt x="0" y="162"/>
                  </a:lnTo>
                  <a:close/>
                </a:path>
              </a:pathLst>
            </a:custGeom>
            <a:solidFill>
              <a:srgbClr val="00D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75" name="Freeform 319"/>
            <p:cNvSpPr>
              <a:spLocks/>
            </p:cNvSpPr>
            <p:nvPr/>
          </p:nvSpPr>
          <p:spPr bwMode="auto">
            <a:xfrm>
              <a:off x="6688138" y="3284538"/>
              <a:ext cx="169862" cy="257175"/>
            </a:xfrm>
            <a:custGeom>
              <a:avLst/>
              <a:gdLst>
                <a:gd name="T0" fmla="*/ 0 w 18"/>
                <a:gd name="T1" fmla="*/ 2147483647 h 27"/>
                <a:gd name="T2" fmla="*/ 2147483647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0" y="27"/>
                  </a:moveTo>
                  <a:lnTo>
                    <a:pt x="18" y="24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76" name="Freeform 320"/>
            <p:cNvSpPr>
              <a:spLocks/>
            </p:cNvSpPr>
            <p:nvPr/>
          </p:nvSpPr>
          <p:spPr bwMode="auto">
            <a:xfrm>
              <a:off x="6688138" y="3513138"/>
              <a:ext cx="169862" cy="247650"/>
            </a:xfrm>
            <a:custGeom>
              <a:avLst/>
              <a:gdLst>
                <a:gd name="T0" fmla="*/ 2147483647 w 107"/>
                <a:gd name="T1" fmla="*/ 2147483647 h 156"/>
                <a:gd name="T2" fmla="*/ 0 w 107"/>
                <a:gd name="T3" fmla="*/ 2147483647 h 156"/>
                <a:gd name="T4" fmla="*/ 2147483647 w 107"/>
                <a:gd name="T5" fmla="*/ 0 h 156"/>
                <a:gd name="T6" fmla="*/ 2147483647 w 107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56"/>
                <a:gd name="T14" fmla="*/ 107 w 107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56">
                  <a:moveTo>
                    <a:pt x="77" y="156"/>
                  </a:moveTo>
                  <a:lnTo>
                    <a:pt x="0" y="18"/>
                  </a:lnTo>
                  <a:lnTo>
                    <a:pt x="107" y="0"/>
                  </a:lnTo>
                  <a:lnTo>
                    <a:pt x="77" y="156"/>
                  </a:lnTo>
                  <a:close/>
                </a:path>
              </a:pathLst>
            </a:custGeom>
            <a:solidFill>
              <a:srgbClr val="0080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77" name="Freeform 321"/>
            <p:cNvSpPr>
              <a:spLocks/>
            </p:cNvSpPr>
            <p:nvPr/>
          </p:nvSpPr>
          <p:spPr bwMode="auto">
            <a:xfrm>
              <a:off x="6688138" y="3513138"/>
              <a:ext cx="169862" cy="247650"/>
            </a:xfrm>
            <a:custGeom>
              <a:avLst/>
              <a:gdLst>
                <a:gd name="T0" fmla="*/ 2147483647 w 18"/>
                <a:gd name="T1" fmla="*/ 2147483647 h 26"/>
                <a:gd name="T2" fmla="*/ 0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13" y="26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78" name="Freeform 322"/>
            <p:cNvSpPr>
              <a:spLocks/>
            </p:cNvSpPr>
            <p:nvPr/>
          </p:nvSpPr>
          <p:spPr bwMode="auto">
            <a:xfrm>
              <a:off x="6678613" y="1800225"/>
              <a:ext cx="169862" cy="255588"/>
            </a:xfrm>
            <a:custGeom>
              <a:avLst/>
              <a:gdLst>
                <a:gd name="T0" fmla="*/ 2147483647 w 107"/>
                <a:gd name="T1" fmla="*/ 2147483647 h 161"/>
                <a:gd name="T2" fmla="*/ 0 w 107"/>
                <a:gd name="T3" fmla="*/ 2147483647 h 161"/>
                <a:gd name="T4" fmla="*/ 2147483647 w 107"/>
                <a:gd name="T5" fmla="*/ 0 h 161"/>
                <a:gd name="T6" fmla="*/ 2147483647 w 107"/>
                <a:gd name="T7" fmla="*/ 2147483647 h 16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61"/>
                <a:gd name="T14" fmla="*/ 107 w 107"/>
                <a:gd name="T15" fmla="*/ 161 h 16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61">
                  <a:moveTo>
                    <a:pt x="77" y="161"/>
                  </a:moveTo>
                  <a:lnTo>
                    <a:pt x="0" y="18"/>
                  </a:lnTo>
                  <a:lnTo>
                    <a:pt x="107" y="0"/>
                  </a:lnTo>
                  <a:lnTo>
                    <a:pt x="77" y="161"/>
                  </a:lnTo>
                  <a:close/>
                </a:path>
              </a:pathLst>
            </a:custGeom>
            <a:solidFill>
              <a:srgbClr val="FF7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79" name="Freeform 323"/>
            <p:cNvSpPr>
              <a:spLocks/>
            </p:cNvSpPr>
            <p:nvPr/>
          </p:nvSpPr>
          <p:spPr bwMode="auto">
            <a:xfrm>
              <a:off x="6678613" y="1800225"/>
              <a:ext cx="169862" cy="255588"/>
            </a:xfrm>
            <a:custGeom>
              <a:avLst/>
              <a:gdLst>
                <a:gd name="T0" fmla="*/ 2147483647 w 18"/>
                <a:gd name="T1" fmla="*/ 2147483647 h 27"/>
                <a:gd name="T2" fmla="*/ 0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13" y="27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80" name="Freeform 324"/>
            <p:cNvSpPr>
              <a:spLocks/>
            </p:cNvSpPr>
            <p:nvPr/>
          </p:nvSpPr>
          <p:spPr bwMode="auto">
            <a:xfrm>
              <a:off x="6659563" y="2779713"/>
              <a:ext cx="169862" cy="257175"/>
            </a:xfrm>
            <a:custGeom>
              <a:avLst/>
              <a:gdLst>
                <a:gd name="T0" fmla="*/ 2147483647 w 107"/>
                <a:gd name="T1" fmla="*/ 2147483647 h 162"/>
                <a:gd name="T2" fmla="*/ 0 w 107"/>
                <a:gd name="T3" fmla="*/ 2147483647 h 162"/>
                <a:gd name="T4" fmla="*/ 2147483647 w 107"/>
                <a:gd name="T5" fmla="*/ 0 h 162"/>
                <a:gd name="T6" fmla="*/ 2147483647 w 107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62"/>
                <a:gd name="T14" fmla="*/ 107 w 107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62">
                  <a:moveTo>
                    <a:pt x="77" y="162"/>
                  </a:moveTo>
                  <a:lnTo>
                    <a:pt x="0" y="18"/>
                  </a:lnTo>
                  <a:lnTo>
                    <a:pt x="107" y="0"/>
                  </a:lnTo>
                  <a:lnTo>
                    <a:pt x="77" y="162"/>
                  </a:lnTo>
                  <a:close/>
                </a:path>
              </a:pathLst>
            </a:custGeom>
            <a:solidFill>
              <a:srgbClr val="60FF9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81" name="Freeform 325"/>
            <p:cNvSpPr>
              <a:spLocks/>
            </p:cNvSpPr>
            <p:nvPr/>
          </p:nvSpPr>
          <p:spPr bwMode="auto">
            <a:xfrm>
              <a:off x="6659563" y="2779713"/>
              <a:ext cx="169862" cy="257175"/>
            </a:xfrm>
            <a:custGeom>
              <a:avLst/>
              <a:gdLst>
                <a:gd name="T0" fmla="*/ 2147483647 w 18"/>
                <a:gd name="T1" fmla="*/ 2147483647 h 27"/>
                <a:gd name="T2" fmla="*/ 0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13" y="27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82" name="Freeform 326"/>
            <p:cNvSpPr>
              <a:spLocks/>
            </p:cNvSpPr>
            <p:nvPr/>
          </p:nvSpPr>
          <p:spPr bwMode="auto">
            <a:xfrm>
              <a:off x="6659563" y="2560638"/>
              <a:ext cx="169862" cy="247650"/>
            </a:xfrm>
            <a:custGeom>
              <a:avLst/>
              <a:gdLst>
                <a:gd name="T0" fmla="*/ 0 w 107"/>
                <a:gd name="T1" fmla="*/ 2147483647 h 156"/>
                <a:gd name="T2" fmla="*/ 2147483647 w 107"/>
                <a:gd name="T3" fmla="*/ 2147483647 h 156"/>
                <a:gd name="T4" fmla="*/ 2147483647 w 107"/>
                <a:gd name="T5" fmla="*/ 0 h 156"/>
                <a:gd name="T6" fmla="*/ 0 w 107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56"/>
                <a:gd name="T14" fmla="*/ 107 w 107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56">
                  <a:moveTo>
                    <a:pt x="0" y="156"/>
                  </a:moveTo>
                  <a:lnTo>
                    <a:pt x="107" y="138"/>
                  </a:lnTo>
                  <a:lnTo>
                    <a:pt x="30" y="0"/>
                  </a:lnTo>
                  <a:lnTo>
                    <a:pt x="0" y="156"/>
                  </a:lnTo>
                  <a:close/>
                </a:path>
              </a:pathLst>
            </a:custGeom>
            <a:solidFill>
              <a:srgbClr val="BFFF4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83" name="Freeform 327"/>
            <p:cNvSpPr>
              <a:spLocks/>
            </p:cNvSpPr>
            <p:nvPr/>
          </p:nvSpPr>
          <p:spPr bwMode="auto">
            <a:xfrm>
              <a:off x="6659563" y="2560638"/>
              <a:ext cx="169862" cy="247650"/>
            </a:xfrm>
            <a:custGeom>
              <a:avLst/>
              <a:gdLst>
                <a:gd name="T0" fmla="*/ 0 w 18"/>
                <a:gd name="T1" fmla="*/ 2147483647 h 26"/>
                <a:gd name="T2" fmla="*/ 2147483647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0" y="26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84" name="Oval 328"/>
            <p:cNvSpPr>
              <a:spLocks noChangeArrowheads="1"/>
            </p:cNvSpPr>
            <p:nvPr/>
          </p:nvSpPr>
          <p:spPr bwMode="auto">
            <a:xfrm>
              <a:off x="6781800" y="1989138"/>
              <a:ext cx="85725" cy="85725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85" name="Oval 329"/>
            <p:cNvSpPr>
              <a:spLocks noChangeArrowheads="1"/>
            </p:cNvSpPr>
            <p:nvPr/>
          </p:nvSpPr>
          <p:spPr bwMode="auto">
            <a:xfrm>
              <a:off x="6781800" y="1989138"/>
              <a:ext cx="85725" cy="85725"/>
            </a:xfrm>
            <a:prstGeom prst="ellips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86" name="Freeform 330"/>
            <p:cNvSpPr>
              <a:spLocks/>
            </p:cNvSpPr>
            <p:nvPr/>
          </p:nvSpPr>
          <p:spPr bwMode="auto">
            <a:xfrm>
              <a:off x="6640513" y="3760788"/>
              <a:ext cx="169862" cy="255587"/>
            </a:xfrm>
            <a:custGeom>
              <a:avLst/>
              <a:gdLst>
                <a:gd name="T0" fmla="*/ 2147483647 w 107"/>
                <a:gd name="T1" fmla="*/ 2147483647 h 161"/>
                <a:gd name="T2" fmla="*/ 0 w 107"/>
                <a:gd name="T3" fmla="*/ 2147483647 h 161"/>
                <a:gd name="T4" fmla="*/ 2147483647 w 107"/>
                <a:gd name="T5" fmla="*/ 0 h 161"/>
                <a:gd name="T6" fmla="*/ 2147483647 w 107"/>
                <a:gd name="T7" fmla="*/ 2147483647 h 16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61"/>
                <a:gd name="T14" fmla="*/ 107 w 107"/>
                <a:gd name="T15" fmla="*/ 161 h 16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61">
                  <a:moveTo>
                    <a:pt x="77" y="161"/>
                  </a:moveTo>
                  <a:lnTo>
                    <a:pt x="0" y="18"/>
                  </a:lnTo>
                  <a:lnTo>
                    <a:pt x="107" y="0"/>
                  </a:lnTo>
                  <a:lnTo>
                    <a:pt x="77" y="161"/>
                  </a:lnTo>
                  <a:close/>
                </a:path>
              </a:pathLst>
            </a:custGeom>
            <a:solidFill>
              <a:srgbClr val="0040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87" name="Freeform 331"/>
            <p:cNvSpPr>
              <a:spLocks/>
            </p:cNvSpPr>
            <p:nvPr/>
          </p:nvSpPr>
          <p:spPr bwMode="auto">
            <a:xfrm>
              <a:off x="6640513" y="3760788"/>
              <a:ext cx="169862" cy="255587"/>
            </a:xfrm>
            <a:custGeom>
              <a:avLst/>
              <a:gdLst>
                <a:gd name="T0" fmla="*/ 2147483647 w 18"/>
                <a:gd name="T1" fmla="*/ 2147483647 h 27"/>
                <a:gd name="T2" fmla="*/ 0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13" y="27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88" name="Oval 332"/>
            <p:cNvSpPr>
              <a:spLocks noChangeArrowheads="1"/>
            </p:cNvSpPr>
            <p:nvPr/>
          </p:nvSpPr>
          <p:spPr bwMode="auto">
            <a:xfrm>
              <a:off x="6678613" y="3646488"/>
              <a:ext cx="84137" cy="85725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89" name="Oval 333"/>
            <p:cNvSpPr>
              <a:spLocks noChangeArrowheads="1"/>
            </p:cNvSpPr>
            <p:nvPr/>
          </p:nvSpPr>
          <p:spPr bwMode="auto">
            <a:xfrm>
              <a:off x="6678613" y="3646488"/>
              <a:ext cx="84137" cy="85725"/>
            </a:xfrm>
            <a:prstGeom prst="ellips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90" name="Freeform 334"/>
            <p:cNvSpPr>
              <a:spLocks/>
            </p:cNvSpPr>
            <p:nvPr/>
          </p:nvSpPr>
          <p:spPr bwMode="auto">
            <a:xfrm>
              <a:off x="6640513" y="3541713"/>
              <a:ext cx="169862" cy="247650"/>
            </a:xfrm>
            <a:custGeom>
              <a:avLst/>
              <a:gdLst>
                <a:gd name="T0" fmla="*/ 0 w 107"/>
                <a:gd name="T1" fmla="*/ 2147483647 h 156"/>
                <a:gd name="T2" fmla="*/ 2147483647 w 107"/>
                <a:gd name="T3" fmla="*/ 2147483647 h 156"/>
                <a:gd name="T4" fmla="*/ 2147483647 w 107"/>
                <a:gd name="T5" fmla="*/ 0 h 156"/>
                <a:gd name="T6" fmla="*/ 0 w 107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56"/>
                <a:gd name="T14" fmla="*/ 107 w 107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56">
                  <a:moveTo>
                    <a:pt x="0" y="156"/>
                  </a:moveTo>
                  <a:lnTo>
                    <a:pt x="107" y="138"/>
                  </a:lnTo>
                  <a:lnTo>
                    <a:pt x="30" y="0"/>
                  </a:lnTo>
                  <a:lnTo>
                    <a:pt x="0" y="156"/>
                  </a:lnTo>
                  <a:close/>
                </a:path>
              </a:pathLst>
            </a:custGeom>
            <a:solidFill>
              <a:srgbClr val="009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91" name="Freeform 335"/>
            <p:cNvSpPr>
              <a:spLocks/>
            </p:cNvSpPr>
            <p:nvPr/>
          </p:nvSpPr>
          <p:spPr bwMode="auto">
            <a:xfrm>
              <a:off x="6640513" y="3541713"/>
              <a:ext cx="169862" cy="247650"/>
            </a:xfrm>
            <a:custGeom>
              <a:avLst/>
              <a:gdLst>
                <a:gd name="T0" fmla="*/ 0 w 18"/>
                <a:gd name="T1" fmla="*/ 2147483647 h 26"/>
                <a:gd name="T2" fmla="*/ 2147483647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0" y="26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92" name="Freeform 336"/>
            <p:cNvSpPr>
              <a:spLocks/>
            </p:cNvSpPr>
            <p:nvPr/>
          </p:nvSpPr>
          <p:spPr bwMode="auto">
            <a:xfrm>
              <a:off x="6630988" y="1828800"/>
              <a:ext cx="169862" cy="255588"/>
            </a:xfrm>
            <a:custGeom>
              <a:avLst/>
              <a:gdLst>
                <a:gd name="T0" fmla="*/ 0 w 107"/>
                <a:gd name="T1" fmla="*/ 2147483647 h 161"/>
                <a:gd name="T2" fmla="*/ 2147483647 w 107"/>
                <a:gd name="T3" fmla="*/ 2147483647 h 161"/>
                <a:gd name="T4" fmla="*/ 2147483647 w 107"/>
                <a:gd name="T5" fmla="*/ 0 h 161"/>
                <a:gd name="T6" fmla="*/ 0 w 107"/>
                <a:gd name="T7" fmla="*/ 2147483647 h 16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61"/>
                <a:gd name="T14" fmla="*/ 107 w 107"/>
                <a:gd name="T15" fmla="*/ 161 h 16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61">
                  <a:moveTo>
                    <a:pt x="0" y="161"/>
                  </a:moveTo>
                  <a:lnTo>
                    <a:pt x="107" y="143"/>
                  </a:lnTo>
                  <a:lnTo>
                    <a:pt x="30" y="0"/>
                  </a:lnTo>
                  <a:lnTo>
                    <a:pt x="0" y="161"/>
                  </a:lnTo>
                  <a:close/>
                </a:path>
              </a:pathLst>
            </a:custGeom>
            <a:solidFill>
              <a:srgbClr val="FF6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93" name="Freeform 337"/>
            <p:cNvSpPr>
              <a:spLocks/>
            </p:cNvSpPr>
            <p:nvPr/>
          </p:nvSpPr>
          <p:spPr bwMode="auto">
            <a:xfrm>
              <a:off x="6630988" y="1828800"/>
              <a:ext cx="169862" cy="255588"/>
            </a:xfrm>
            <a:custGeom>
              <a:avLst/>
              <a:gdLst>
                <a:gd name="T0" fmla="*/ 0 w 18"/>
                <a:gd name="T1" fmla="*/ 2147483647 h 27"/>
                <a:gd name="T2" fmla="*/ 2147483647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0" y="27"/>
                  </a:moveTo>
                  <a:lnTo>
                    <a:pt x="18" y="24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94" name="Oval 338"/>
            <p:cNvSpPr>
              <a:spLocks noChangeArrowheads="1"/>
            </p:cNvSpPr>
            <p:nvPr/>
          </p:nvSpPr>
          <p:spPr bwMode="auto">
            <a:xfrm>
              <a:off x="6602413" y="1866900"/>
              <a:ext cx="85725" cy="84138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95" name="Oval 339"/>
            <p:cNvSpPr>
              <a:spLocks noChangeArrowheads="1"/>
            </p:cNvSpPr>
            <p:nvPr/>
          </p:nvSpPr>
          <p:spPr bwMode="auto">
            <a:xfrm>
              <a:off x="6602413" y="1866900"/>
              <a:ext cx="85725" cy="84138"/>
            </a:xfrm>
            <a:prstGeom prst="ellips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96" name="Freeform 340"/>
            <p:cNvSpPr>
              <a:spLocks/>
            </p:cNvSpPr>
            <p:nvPr/>
          </p:nvSpPr>
          <p:spPr bwMode="auto">
            <a:xfrm>
              <a:off x="6507163" y="1828800"/>
              <a:ext cx="171450" cy="255588"/>
            </a:xfrm>
            <a:custGeom>
              <a:avLst/>
              <a:gdLst>
                <a:gd name="T0" fmla="*/ 2147483647 w 108"/>
                <a:gd name="T1" fmla="*/ 2147483647 h 161"/>
                <a:gd name="T2" fmla="*/ 0 w 108"/>
                <a:gd name="T3" fmla="*/ 2147483647 h 161"/>
                <a:gd name="T4" fmla="*/ 2147483647 w 108"/>
                <a:gd name="T5" fmla="*/ 0 h 161"/>
                <a:gd name="T6" fmla="*/ 2147483647 w 108"/>
                <a:gd name="T7" fmla="*/ 2147483647 h 16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1"/>
                <a:gd name="T14" fmla="*/ 108 w 108"/>
                <a:gd name="T15" fmla="*/ 161 h 16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1">
                  <a:moveTo>
                    <a:pt x="78" y="161"/>
                  </a:moveTo>
                  <a:lnTo>
                    <a:pt x="0" y="24"/>
                  </a:lnTo>
                  <a:lnTo>
                    <a:pt x="108" y="0"/>
                  </a:lnTo>
                  <a:lnTo>
                    <a:pt x="78" y="161"/>
                  </a:lnTo>
                  <a:close/>
                </a:path>
              </a:pathLst>
            </a:custGeom>
            <a:solidFill>
              <a:srgbClr val="FF6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97" name="Freeform 341"/>
            <p:cNvSpPr>
              <a:spLocks/>
            </p:cNvSpPr>
            <p:nvPr/>
          </p:nvSpPr>
          <p:spPr bwMode="auto">
            <a:xfrm>
              <a:off x="6507163" y="1828800"/>
              <a:ext cx="171450" cy="255588"/>
            </a:xfrm>
            <a:custGeom>
              <a:avLst/>
              <a:gdLst>
                <a:gd name="T0" fmla="*/ 2147483647 w 18"/>
                <a:gd name="T1" fmla="*/ 2147483647 h 27"/>
                <a:gd name="T2" fmla="*/ 0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13" y="27"/>
                  </a:moveTo>
                  <a:lnTo>
                    <a:pt x="0" y="4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98" name="Freeform 342"/>
            <p:cNvSpPr>
              <a:spLocks/>
            </p:cNvSpPr>
            <p:nvPr/>
          </p:nvSpPr>
          <p:spPr bwMode="auto">
            <a:xfrm>
              <a:off x="6630988" y="2055813"/>
              <a:ext cx="169862" cy="247650"/>
            </a:xfrm>
            <a:custGeom>
              <a:avLst/>
              <a:gdLst>
                <a:gd name="T0" fmla="*/ 2147483647 w 107"/>
                <a:gd name="T1" fmla="*/ 2147483647 h 156"/>
                <a:gd name="T2" fmla="*/ 0 w 107"/>
                <a:gd name="T3" fmla="*/ 2147483647 h 156"/>
                <a:gd name="T4" fmla="*/ 2147483647 w 107"/>
                <a:gd name="T5" fmla="*/ 0 h 156"/>
                <a:gd name="T6" fmla="*/ 2147483647 w 107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56"/>
                <a:gd name="T14" fmla="*/ 107 w 107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56">
                  <a:moveTo>
                    <a:pt x="77" y="156"/>
                  </a:moveTo>
                  <a:lnTo>
                    <a:pt x="0" y="18"/>
                  </a:lnTo>
                  <a:lnTo>
                    <a:pt x="107" y="0"/>
                  </a:lnTo>
                  <a:lnTo>
                    <a:pt x="77" y="156"/>
                  </a:lnTo>
                  <a:close/>
                </a:path>
              </a:pathLst>
            </a:custGeom>
            <a:solidFill>
              <a:srgbClr val="FFAF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99" name="Freeform 343"/>
            <p:cNvSpPr>
              <a:spLocks/>
            </p:cNvSpPr>
            <p:nvPr/>
          </p:nvSpPr>
          <p:spPr bwMode="auto">
            <a:xfrm>
              <a:off x="6630988" y="2055813"/>
              <a:ext cx="169862" cy="247650"/>
            </a:xfrm>
            <a:custGeom>
              <a:avLst/>
              <a:gdLst>
                <a:gd name="T0" fmla="*/ 2147483647 w 18"/>
                <a:gd name="T1" fmla="*/ 2147483647 h 26"/>
                <a:gd name="T2" fmla="*/ 0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13" y="26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00" name="Freeform 344"/>
            <p:cNvSpPr>
              <a:spLocks/>
            </p:cNvSpPr>
            <p:nvPr/>
          </p:nvSpPr>
          <p:spPr bwMode="auto">
            <a:xfrm>
              <a:off x="6611938" y="2808288"/>
              <a:ext cx="169862" cy="257175"/>
            </a:xfrm>
            <a:custGeom>
              <a:avLst/>
              <a:gdLst>
                <a:gd name="T0" fmla="*/ 0 w 107"/>
                <a:gd name="T1" fmla="*/ 2147483647 h 162"/>
                <a:gd name="T2" fmla="*/ 2147483647 w 107"/>
                <a:gd name="T3" fmla="*/ 2147483647 h 162"/>
                <a:gd name="T4" fmla="*/ 2147483647 w 107"/>
                <a:gd name="T5" fmla="*/ 0 h 162"/>
                <a:gd name="T6" fmla="*/ 0 w 107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62"/>
                <a:gd name="T14" fmla="*/ 107 w 107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62">
                  <a:moveTo>
                    <a:pt x="0" y="162"/>
                  </a:moveTo>
                  <a:lnTo>
                    <a:pt x="107" y="144"/>
                  </a:lnTo>
                  <a:lnTo>
                    <a:pt x="30" y="0"/>
                  </a:lnTo>
                  <a:lnTo>
                    <a:pt x="0" y="162"/>
                  </a:lnTo>
                  <a:close/>
                </a:path>
              </a:pathLst>
            </a:custGeom>
            <a:solidFill>
              <a:srgbClr val="80FF8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01" name="Freeform 345"/>
            <p:cNvSpPr>
              <a:spLocks/>
            </p:cNvSpPr>
            <p:nvPr/>
          </p:nvSpPr>
          <p:spPr bwMode="auto">
            <a:xfrm>
              <a:off x="6611938" y="2808288"/>
              <a:ext cx="169862" cy="257175"/>
            </a:xfrm>
            <a:custGeom>
              <a:avLst/>
              <a:gdLst>
                <a:gd name="T0" fmla="*/ 0 w 18"/>
                <a:gd name="T1" fmla="*/ 2147483647 h 27"/>
                <a:gd name="T2" fmla="*/ 2147483647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0" y="27"/>
                  </a:moveTo>
                  <a:lnTo>
                    <a:pt x="18" y="24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02" name="Freeform 346"/>
            <p:cNvSpPr>
              <a:spLocks/>
            </p:cNvSpPr>
            <p:nvPr/>
          </p:nvSpPr>
          <p:spPr bwMode="auto">
            <a:xfrm>
              <a:off x="6611938" y="3036888"/>
              <a:ext cx="169862" cy="247650"/>
            </a:xfrm>
            <a:custGeom>
              <a:avLst/>
              <a:gdLst>
                <a:gd name="T0" fmla="*/ 2147483647 w 107"/>
                <a:gd name="T1" fmla="*/ 2147483647 h 156"/>
                <a:gd name="T2" fmla="*/ 0 w 107"/>
                <a:gd name="T3" fmla="*/ 2147483647 h 156"/>
                <a:gd name="T4" fmla="*/ 2147483647 w 107"/>
                <a:gd name="T5" fmla="*/ 0 h 156"/>
                <a:gd name="T6" fmla="*/ 2147483647 w 107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56"/>
                <a:gd name="T14" fmla="*/ 107 w 107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56">
                  <a:moveTo>
                    <a:pt x="77" y="156"/>
                  </a:moveTo>
                  <a:lnTo>
                    <a:pt x="0" y="18"/>
                  </a:lnTo>
                  <a:lnTo>
                    <a:pt x="107" y="0"/>
                  </a:lnTo>
                  <a:lnTo>
                    <a:pt x="77" y="156"/>
                  </a:lnTo>
                  <a:close/>
                </a:path>
              </a:pathLst>
            </a:custGeom>
            <a:solidFill>
              <a:srgbClr val="20FFD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03" name="Freeform 347"/>
            <p:cNvSpPr>
              <a:spLocks/>
            </p:cNvSpPr>
            <p:nvPr/>
          </p:nvSpPr>
          <p:spPr bwMode="auto">
            <a:xfrm>
              <a:off x="6611938" y="3036888"/>
              <a:ext cx="169862" cy="247650"/>
            </a:xfrm>
            <a:custGeom>
              <a:avLst/>
              <a:gdLst>
                <a:gd name="T0" fmla="*/ 2147483647 w 18"/>
                <a:gd name="T1" fmla="*/ 2147483647 h 26"/>
                <a:gd name="T2" fmla="*/ 0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13" y="26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04" name="Freeform 348"/>
            <p:cNvSpPr>
              <a:spLocks/>
            </p:cNvSpPr>
            <p:nvPr/>
          </p:nvSpPr>
          <p:spPr bwMode="auto">
            <a:xfrm>
              <a:off x="6592888" y="3789363"/>
              <a:ext cx="169862" cy="255587"/>
            </a:xfrm>
            <a:custGeom>
              <a:avLst/>
              <a:gdLst>
                <a:gd name="T0" fmla="*/ 0 w 107"/>
                <a:gd name="T1" fmla="*/ 2147483647 h 161"/>
                <a:gd name="T2" fmla="*/ 2147483647 w 107"/>
                <a:gd name="T3" fmla="*/ 2147483647 h 161"/>
                <a:gd name="T4" fmla="*/ 2147483647 w 107"/>
                <a:gd name="T5" fmla="*/ 0 h 161"/>
                <a:gd name="T6" fmla="*/ 0 w 107"/>
                <a:gd name="T7" fmla="*/ 2147483647 h 16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61"/>
                <a:gd name="T14" fmla="*/ 107 w 107"/>
                <a:gd name="T15" fmla="*/ 161 h 16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61">
                  <a:moveTo>
                    <a:pt x="0" y="161"/>
                  </a:moveTo>
                  <a:lnTo>
                    <a:pt x="107" y="143"/>
                  </a:lnTo>
                  <a:lnTo>
                    <a:pt x="30" y="0"/>
                  </a:lnTo>
                  <a:lnTo>
                    <a:pt x="0" y="161"/>
                  </a:lnTo>
                  <a:close/>
                </a:path>
              </a:pathLst>
            </a:custGeom>
            <a:solidFill>
              <a:srgbClr val="0050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05" name="Freeform 349"/>
            <p:cNvSpPr>
              <a:spLocks/>
            </p:cNvSpPr>
            <p:nvPr/>
          </p:nvSpPr>
          <p:spPr bwMode="auto">
            <a:xfrm>
              <a:off x="6592888" y="3789363"/>
              <a:ext cx="169862" cy="255587"/>
            </a:xfrm>
            <a:custGeom>
              <a:avLst/>
              <a:gdLst>
                <a:gd name="T0" fmla="*/ 0 w 18"/>
                <a:gd name="T1" fmla="*/ 2147483647 h 27"/>
                <a:gd name="T2" fmla="*/ 2147483647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0" y="27"/>
                  </a:moveTo>
                  <a:lnTo>
                    <a:pt x="18" y="24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06" name="Freeform 350"/>
            <p:cNvSpPr>
              <a:spLocks/>
            </p:cNvSpPr>
            <p:nvPr/>
          </p:nvSpPr>
          <p:spPr bwMode="auto">
            <a:xfrm>
              <a:off x="6459538" y="1866900"/>
              <a:ext cx="171450" cy="246063"/>
            </a:xfrm>
            <a:custGeom>
              <a:avLst/>
              <a:gdLst>
                <a:gd name="T0" fmla="*/ 0 w 108"/>
                <a:gd name="T1" fmla="*/ 2147483647 h 155"/>
                <a:gd name="T2" fmla="*/ 2147483647 w 108"/>
                <a:gd name="T3" fmla="*/ 2147483647 h 155"/>
                <a:gd name="T4" fmla="*/ 2147483647 w 108"/>
                <a:gd name="T5" fmla="*/ 0 h 155"/>
                <a:gd name="T6" fmla="*/ 0 w 108"/>
                <a:gd name="T7" fmla="*/ 2147483647 h 15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55"/>
                <a:gd name="T14" fmla="*/ 108 w 108"/>
                <a:gd name="T15" fmla="*/ 155 h 15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55">
                  <a:moveTo>
                    <a:pt x="0" y="155"/>
                  </a:moveTo>
                  <a:lnTo>
                    <a:pt x="108" y="137"/>
                  </a:lnTo>
                  <a:lnTo>
                    <a:pt x="30" y="0"/>
                  </a:lnTo>
                  <a:lnTo>
                    <a:pt x="0" y="155"/>
                  </a:lnTo>
                  <a:close/>
                </a:path>
              </a:pathLst>
            </a:custGeom>
            <a:solidFill>
              <a:srgbClr val="FF4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07" name="Freeform 351"/>
            <p:cNvSpPr>
              <a:spLocks/>
            </p:cNvSpPr>
            <p:nvPr/>
          </p:nvSpPr>
          <p:spPr bwMode="auto">
            <a:xfrm>
              <a:off x="6459538" y="1866900"/>
              <a:ext cx="171450" cy="246063"/>
            </a:xfrm>
            <a:custGeom>
              <a:avLst/>
              <a:gdLst>
                <a:gd name="T0" fmla="*/ 0 w 18"/>
                <a:gd name="T1" fmla="*/ 2147483647 h 26"/>
                <a:gd name="T2" fmla="*/ 2147483647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0" y="26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08" name="Freeform 352"/>
            <p:cNvSpPr>
              <a:spLocks/>
            </p:cNvSpPr>
            <p:nvPr/>
          </p:nvSpPr>
          <p:spPr bwMode="auto">
            <a:xfrm>
              <a:off x="6583363" y="2084388"/>
              <a:ext cx="169862" cy="247650"/>
            </a:xfrm>
            <a:custGeom>
              <a:avLst/>
              <a:gdLst>
                <a:gd name="T0" fmla="*/ 0 w 107"/>
                <a:gd name="T1" fmla="*/ 2147483647 h 156"/>
                <a:gd name="T2" fmla="*/ 2147483647 w 107"/>
                <a:gd name="T3" fmla="*/ 2147483647 h 156"/>
                <a:gd name="T4" fmla="*/ 2147483647 w 107"/>
                <a:gd name="T5" fmla="*/ 0 h 156"/>
                <a:gd name="T6" fmla="*/ 0 w 107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56"/>
                <a:gd name="T14" fmla="*/ 107 w 107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56">
                  <a:moveTo>
                    <a:pt x="0" y="156"/>
                  </a:moveTo>
                  <a:lnTo>
                    <a:pt x="107" y="138"/>
                  </a:lnTo>
                  <a:lnTo>
                    <a:pt x="30" y="0"/>
                  </a:lnTo>
                  <a:lnTo>
                    <a:pt x="0" y="156"/>
                  </a:lnTo>
                  <a:close/>
                </a:path>
              </a:pathLst>
            </a:custGeom>
            <a:solidFill>
              <a:srgbClr val="FF9F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09" name="Freeform 353"/>
            <p:cNvSpPr>
              <a:spLocks/>
            </p:cNvSpPr>
            <p:nvPr/>
          </p:nvSpPr>
          <p:spPr bwMode="auto">
            <a:xfrm>
              <a:off x="6583363" y="2084388"/>
              <a:ext cx="169862" cy="247650"/>
            </a:xfrm>
            <a:custGeom>
              <a:avLst/>
              <a:gdLst>
                <a:gd name="T0" fmla="*/ 0 w 18"/>
                <a:gd name="T1" fmla="*/ 2147483647 h 26"/>
                <a:gd name="T2" fmla="*/ 2147483647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0" y="26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10" name="Freeform 354"/>
            <p:cNvSpPr>
              <a:spLocks/>
            </p:cNvSpPr>
            <p:nvPr/>
          </p:nvSpPr>
          <p:spPr bwMode="auto">
            <a:xfrm>
              <a:off x="6583363" y="2303463"/>
              <a:ext cx="169862" cy="257175"/>
            </a:xfrm>
            <a:custGeom>
              <a:avLst/>
              <a:gdLst>
                <a:gd name="T0" fmla="*/ 2147483647 w 107"/>
                <a:gd name="T1" fmla="*/ 2147483647 h 162"/>
                <a:gd name="T2" fmla="*/ 0 w 107"/>
                <a:gd name="T3" fmla="*/ 2147483647 h 162"/>
                <a:gd name="T4" fmla="*/ 2147483647 w 107"/>
                <a:gd name="T5" fmla="*/ 0 h 162"/>
                <a:gd name="T6" fmla="*/ 2147483647 w 107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62"/>
                <a:gd name="T14" fmla="*/ 107 w 107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62">
                  <a:moveTo>
                    <a:pt x="78" y="162"/>
                  </a:moveTo>
                  <a:lnTo>
                    <a:pt x="0" y="18"/>
                  </a:lnTo>
                  <a:lnTo>
                    <a:pt x="107" y="0"/>
                  </a:lnTo>
                  <a:lnTo>
                    <a:pt x="78" y="162"/>
                  </a:lnTo>
                  <a:close/>
                </a:path>
              </a:pathLst>
            </a:custGeom>
            <a:solidFill>
              <a:srgbClr val="FFFF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11" name="Freeform 355"/>
            <p:cNvSpPr>
              <a:spLocks/>
            </p:cNvSpPr>
            <p:nvPr/>
          </p:nvSpPr>
          <p:spPr bwMode="auto">
            <a:xfrm>
              <a:off x="6583363" y="2303463"/>
              <a:ext cx="169862" cy="257175"/>
            </a:xfrm>
            <a:custGeom>
              <a:avLst/>
              <a:gdLst>
                <a:gd name="T0" fmla="*/ 2147483647 w 18"/>
                <a:gd name="T1" fmla="*/ 2147483647 h 27"/>
                <a:gd name="T2" fmla="*/ 0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13" y="27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12" name="Freeform 356"/>
            <p:cNvSpPr>
              <a:spLocks/>
            </p:cNvSpPr>
            <p:nvPr/>
          </p:nvSpPr>
          <p:spPr bwMode="auto">
            <a:xfrm>
              <a:off x="6564313" y="3065463"/>
              <a:ext cx="169862" cy="247650"/>
            </a:xfrm>
            <a:custGeom>
              <a:avLst/>
              <a:gdLst>
                <a:gd name="T0" fmla="*/ 0 w 107"/>
                <a:gd name="T1" fmla="*/ 2147483647 h 156"/>
                <a:gd name="T2" fmla="*/ 2147483647 w 107"/>
                <a:gd name="T3" fmla="*/ 2147483647 h 156"/>
                <a:gd name="T4" fmla="*/ 2147483647 w 107"/>
                <a:gd name="T5" fmla="*/ 0 h 156"/>
                <a:gd name="T6" fmla="*/ 0 w 107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56"/>
                <a:gd name="T14" fmla="*/ 107 w 107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56">
                  <a:moveTo>
                    <a:pt x="0" y="156"/>
                  </a:moveTo>
                  <a:lnTo>
                    <a:pt x="107" y="138"/>
                  </a:lnTo>
                  <a:lnTo>
                    <a:pt x="30" y="0"/>
                  </a:lnTo>
                  <a:lnTo>
                    <a:pt x="0" y="156"/>
                  </a:lnTo>
                  <a:close/>
                </a:path>
              </a:pathLst>
            </a:custGeom>
            <a:solidFill>
              <a:srgbClr val="40FFB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13" name="Freeform 357"/>
            <p:cNvSpPr>
              <a:spLocks/>
            </p:cNvSpPr>
            <p:nvPr/>
          </p:nvSpPr>
          <p:spPr bwMode="auto">
            <a:xfrm>
              <a:off x="6564313" y="3065463"/>
              <a:ext cx="169862" cy="247650"/>
            </a:xfrm>
            <a:custGeom>
              <a:avLst/>
              <a:gdLst>
                <a:gd name="T0" fmla="*/ 0 w 18"/>
                <a:gd name="T1" fmla="*/ 2147483647 h 26"/>
                <a:gd name="T2" fmla="*/ 2147483647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0" y="26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14" name="Freeform 358"/>
            <p:cNvSpPr>
              <a:spLocks/>
            </p:cNvSpPr>
            <p:nvPr/>
          </p:nvSpPr>
          <p:spPr bwMode="auto">
            <a:xfrm>
              <a:off x="6564313" y="3284538"/>
              <a:ext cx="169862" cy="257175"/>
            </a:xfrm>
            <a:custGeom>
              <a:avLst/>
              <a:gdLst>
                <a:gd name="T0" fmla="*/ 2147483647 w 107"/>
                <a:gd name="T1" fmla="*/ 2147483647 h 162"/>
                <a:gd name="T2" fmla="*/ 0 w 107"/>
                <a:gd name="T3" fmla="*/ 2147483647 h 162"/>
                <a:gd name="T4" fmla="*/ 2147483647 w 107"/>
                <a:gd name="T5" fmla="*/ 0 h 162"/>
                <a:gd name="T6" fmla="*/ 2147483647 w 107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62"/>
                <a:gd name="T14" fmla="*/ 107 w 107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62">
                  <a:moveTo>
                    <a:pt x="78" y="162"/>
                  </a:moveTo>
                  <a:lnTo>
                    <a:pt x="0" y="18"/>
                  </a:lnTo>
                  <a:lnTo>
                    <a:pt x="107" y="0"/>
                  </a:lnTo>
                  <a:lnTo>
                    <a:pt x="78" y="162"/>
                  </a:lnTo>
                  <a:close/>
                </a:path>
              </a:pathLst>
            </a:custGeom>
            <a:solidFill>
              <a:srgbClr val="00D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15" name="Freeform 359"/>
            <p:cNvSpPr>
              <a:spLocks/>
            </p:cNvSpPr>
            <p:nvPr/>
          </p:nvSpPr>
          <p:spPr bwMode="auto">
            <a:xfrm>
              <a:off x="6564313" y="3284538"/>
              <a:ext cx="169862" cy="257175"/>
            </a:xfrm>
            <a:custGeom>
              <a:avLst/>
              <a:gdLst>
                <a:gd name="T0" fmla="*/ 2147483647 w 18"/>
                <a:gd name="T1" fmla="*/ 2147483647 h 27"/>
                <a:gd name="T2" fmla="*/ 0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13" y="27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16" name="Oval 360"/>
            <p:cNvSpPr>
              <a:spLocks noChangeArrowheads="1"/>
            </p:cNvSpPr>
            <p:nvPr/>
          </p:nvSpPr>
          <p:spPr bwMode="auto">
            <a:xfrm>
              <a:off x="6669088" y="3475038"/>
              <a:ext cx="84137" cy="85725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17" name="Oval 361"/>
            <p:cNvSpPr>
              <a:spLocks noChangeArrowheads="1"/>
            </p:cNvSpPr>
            <p:nvPr/>
          </p:nvSpPr>
          <p:spPr bwMode="auto">
            <a:xfrm>
              <a:off x="6669088" y="3475038"/>
              <a:ext cx="84137" cy="85725"/>
            </a:xfrm>
            <a:prstGeom prst="ellips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18" name="Freeform 362"/>
            <p:cNvSpPr>
              <a:spLocks/>
            </p:cNvSpPr>
            <p:nvPr/>
          </p:nvSpPr>
          <p:spPr bwMode="auto">
            <a:xfrm>
              <a:off x="6535738" y="2332038"/>
              <a:ext cx="171450" cy="257175"/>
            </a:xfrm>
            <a:custGeom>
              <a:avLst/>
              <a:gdLst>
                <a:gd name="T0" fmla="*/ 0 w 108"/>
                <a:gd name="T1" fmla="*/ 2147483647 h 162"/>
                <a:gd name="T2" fmla="*/ 2147483647 w 108"/>
                <a:gd name="T3" fmla="*/ 2147483647 h 162"/>
                <a:gd name="T4" fmla="*/ 2147483647 w 108"/>
                <a:gd name="T5" fmla="*/ 0 h 162"/>
                <a:gd name="T6" fmla="*/ 0 w 108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2"/>
                <a:gd name="T14" fmla="*/ 108 w 108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2">
                  <a:moveTo>
                    <a:pt x="0" y="162"/>
                  </a:moveTo>
                  <a:lnTo>
                    <a:pt x="108" y="144"/>
                  </a:lnTo>
                  <a:lnTo>
                    <a:pt x="30" y="0"/>
                  </a:lnTo>
                  <a:lnTo>
                    <a:pt x="0" y="162"/>
                  </a:lnTo>
                  <a:close/>
                </a:path>
              </a:pathLst>
            </a:custGeom>
            <a:solidFill>
              <a:srgbClr val="FFDF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19" name="Freeform 363"/>
            <p:cNvSpPr>
              <a:spLocks/>
            </p:cNvSpPr>
            <p:nvPr/>
          </p:nvSpPr>
          <p:spPr bwMode="auto">
            <a:xfrm>
              <a:off x="6535738" y="2332038"/>
              <a:ext cx="171450" cy="257175"/>
            </a:xfrm>
            <a:custGeom>
              <a:avLst/>
              <a:gdLst>
                <a:gd name="T0" fmla="*/ 0 w 18"/>
                <a:gd name="T1" fmla="*/ 2147483647 h 27"/>
                <a:gd name="T2" fmla="*/ 2147483647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0" y="27"/>
                  </a:moveTo>
                  <a:lnTo>
                    <a:pt x="18" y="24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20" name="Oval 364"/>
            <p:cNvSpPr>
              <a:spLocks noChangeArrowheads="1"/>
            </p:cNvSpPr>
            <p:nvPr/>
          </p:nvSpPr>
          <p:spPr bwMode="auto">
            <a:xfrm>
              <a:off x="6621463" y="2674938"/>
              <a:ext cx="85725" cy="85725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21" name="Freeform 365"/>
            <p:cNvSpPr>
              <a:spLocks/>
            </p:cNvSpPr>
            <p:nvPr/>
          </p:nvSpPr>
          <p:spPr bwMode="auto">
            <a:xfrm>
              <a:off x="6535738" y="2560638"/>
              <a:ext cx="171450" cy="247650"/>
            </a:xfrm>
            <a:custGeom>
              <a:avLst/>
              <a:gdLst>
                <a:gd name="T0" fmla="*/ 2147483647 w 108"/>
                <a:gd name="T1" fmla="*/ 2147483647 h 156"/>
                <a:gd name="T2" fmla="*/ 0 w 108"/>
                <a:gd name="T3" fmla="*/ 2147483647 h 156"/>
                <a:gd name="T4" fmla="*/ 2147483647 w 108"/>
                <a:gd name="T5" fmla="*/ 0 h 156"/>
                <a:gd name="T6" fmla="*/ 2147483647 w 108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56"/>
                <a:gd name="T14" fmla="*/ 108 w 108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56">
                  <a:moveTo>
                    <a:pt x="78" y="156"/>
                  </a:moveTo>
                  <a:lnTo>
                    <a:pt x="0" y="18"/>
                  </a:lnTo>
                  <a:lnTo>
                    <a:pt x="108" y="0"/>
                  </a:lnTo>
                  <a:lnTo>
                    <a:pt x="78" y="156"/>
                  </a:lnTo>
                  <a:close/>
                </a:path>
              </a:pathLst>
            </a:custGeom>
            <a:solidFill>
              <a:srgbClr val="BFFF4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22" name="Freeform 366"/>
            <p:cNvSpPr>
              <a:spLocks/>
            </p:cNvSpPr>
            <p:nvPr/>
          </p:nvSpPr>
          <p:spPr bwMode="auto">
            <a:xfrm>
              <a:off x="6535738" y="2560638"/>
              <a:ext cx="171450" cy="247650"/>
            </a:xfrm>
            <a:custGeom>
              <a:avLst/>
              <a:gdLst>
                <a:gd name="T0" fmla="*/ 2147483647 w 18"/>
                <a:gd name="T1" fmla="*/ 2147483647 h 26"/>
                <a:gd name="T2" fmla="*/ 0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13" y="26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23" name="Oval 367"/>
            <p:cNvSpPr>
              <a:spLocks noChangeArrowheads="1"/>
            </p:cNvSpPr>
            <p:nvPr/>
          </p:nvSpPr>
          <p:spPr bwMode="auto">
            <a:xfrm>
              <a:off x="6669088" y="1857375"/>
              <a:ext cx="84137" cy="84138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24" name="Oval 368"/>
            <p:cNvSpPr>
              <a:spLocks noChangeArrowheads="1"/>
            </p:cNvSpPr>
            <p:nvPr/>
          </p:nvSpPr>
          <p:spPr bwMode="auto">
            <a:xfrm>
              <a:off x="6669088" y="1857375"/>
              <a:ext cx="84137" cy="84138"/>
            </a:xfrm>
            <a:prstGeom prst="ellips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25" name="Freeform 369"/>
            <p:cNvSpPr>
              <a:spLocks/>
            </p:cNvSpPr>
            <p:nvPr/>
          </p:nvSpPr>
          <p:spPr bwMode="auto">
            <a:xfrm>
              <a:off x="6516688" y="3541713"/>
              <a:ext cx="171450" cy="247650"/>
            </a:xfrm>
            <a:custGeom>
              <a:avLst/>
              <a:gdLst>
                <a:gd name="T0" fmla="*/ 2147483647 w 108"/>
                <a:gd name="T1" fmla="*/ 2147483647 h 156"/>
                <a:gd name="T2" fmla="*/ 0 w 108"/>
                <a:gd name="T3" fmla="*/ 2147483647 h 156"/>
                <a:gd name="T4" fmla="*/ 2147483647 w 108"/>
                <a:gd name="T5" fmla="*/ 0 h 156"/>
                <a:gd name="T6" fmla="*/ 2147483647 w 108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56"/>
                <a:gd name="T14" fmla="*/ 108 w 108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56">
                  <a:moveTo>
                    <a:pt x="78" y="156"/>
                  </a:moveTo>
                  <a:lnTo>
                    <a:pt x="0" y="18"/>
                  </a:lnTo>
                  <a:lnTo>
                    <a:pt x="108" y="0"/>
                  </a:lnTo>
                  <a:lnTo>
                    <a:pt x="78" y="156"/>
                  </a:lnTo>
                  <a:close/>
                </a:path>
              </a:pathLst>
            </a:custGeom>
            <a:solidFill>
              <a:srgbClr val="009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26" name="Freeform 370"/>
            <p:cNvSpPr>
              <a:spLocks/>
            </p:cNvSpPr>
            <p:nvPr/>
          </p:nvSpPr>
          <p:spPr bwMode="auto">
            <a:xfrm>
              <a:off x="6516688" y="3541713"/>
              <a:ext cx="171450" cy="247650"/>
            </a:xfrm>
            <a:custGeom>
              <a:avLst/>
              <a:gdLst>
                <a:gd name="T0" fmla="*/ 2147483647 w 18"/>
                <a:gd name="T1" fmla="*/ 2147483647 h 26"/>
                <a:gd name="T2" fmla="*/ 0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13" y="26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27" name="Freeform 371"/>
            <p:cNvSpPr>
              <a:spLocks/>
            </p:cNvSpPr>
            <p:nvPr/>
          </p:nvSpPr>
          <p:spPr bwMode="auto">
            <a:xfrm>
              <a:off x="6516688" y="3313113"/>
              <a:ext cx="171450" cy="257175"/>
            </a:xfrm>
            <a:custGeom>
              <a:avLst/>
              <a:gdLst>
                <a:gd name="T0" fmla="*/ 0 w 108"/>
                <a:gd name="T1" fmla="*/ 2147483647 h 162"/>
                <a:gd name="T2" fmla="*/ 2147483647 w 108"/>
                <a:gd name="T3" fmla="*/ 2147483647 h 162"/>
                <a:gd name="T4" fmla="*/ 2147483647 w 108"/>
                <a:gd name="T5" fmla="*/ 0 h 162"/>
                <a:gd name="T6" fmla="*/ 0 w 108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2"/>
                <a:gd name="T14" fmla="*/ 108 w 108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2">
                  <a:moveTo>
                    <a:pt x="0" y="162"/>
                  </a:moveTo>
                  <a:lnTo>
                    <a:pt x="108" y="144"/>
                  </a:lnTo>
                  <a:lnTo>
                    <a:pt x="30" y="0"/>
                  </a:lnTo>
                  <a:lnTo>
                    <a:pt x="0" y="162"/>
                  </a:lnTo>
                  <a:close/>
                </a:path>
              </a:pathLst>
            </a:custGeom>
            <a:solidFill>
              <a:srgbClr val="00E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28" name="Freeform 372"/>
            <p:cNvSpPr>
              <a:spLocks/>
            </p:cNvSpPr>
            <p:nvPr/>
          </p:nvSpPr>
          <p:spPr bwMode="auto">
            <a:xfrm>
              <a:off x="6516688" y="3313113"/>
              <a:ext cx="171450" cy="257175"/>
            </a:xfrm>
            <a:custGeom>
              <a:avLst/>
              <a:gdLst>
                <a:gd name="T0" fmla="*/ 0 w 18"/>
                <a:gd name="T1" fmla="*/ 2147483647 h 27"/>
                <a:gd name="T2" fmla="*/ 2147483647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0" y="27"/>
                  </a:moveTo>
                  <a:lnTo>
                    <a:pt x="18" y="24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29" name="Freeform 373"/>
            <p:cNvSpPr>
              <a:spLocks/>
            </p:cNvSpPr>
            <p:nvPr/>
          </p:nvSpPr>
          <p:spPr bwMode="auto">
            <a:xfrm>
              <a:off x="6488113" y="2589213"/>
              <a:ext cx="171450" cy="257175"/>
            </a:xfrm>
            <a:custGeom>
              <a:avLst/>
              <a:gdLst>
                <a:gd name="T0" fmla="*/ 0 w 108"/>
                <a:gd name="T1" fmla="*/ 2147483647 h 162"/>
                <a:gd name="T2" fmla="*/ 2147483647 w 108"/>
                <a:gd name="T3" fmla="*/ 2147483647 h 162"/>
                <a:gd name="T4" fmla="*/ 2147483647 w 108"/>
                <a:gd name="T5" fmla="*/ 0 h 162"/>
                <a:gd name="T6" fmla="*/ 0 w 108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2"/>
                <a:gd name="T14" fmla="*/ 108 w 108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2">
                  <a:moveTo>
                    <a:pt x="0" y="162"/>
                  </a:moveTo>
                  <a:lnTo>
                    <a:pt x="108" y="138"/>
                  </a:lnTo>
                  <a:lnTo>
                    <a:pt x="30" y="0"/>
                  </a:lnTo>
                  <a:lnTo>
                    <a:pt x="0" y="162"/>
                  </a:lnTo>
                  <a:close/>
                </a:path>
              </a:pathLst>
            </a:custGeom>
            <a:solidFill>
              <a:srgbClr val="CFFF3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30" name="Freeform 374"/>
            <p:cNvSpPr>
              <a:spLocks/>
            </p:cNvSpPr>
            <p:nvPr/>
          </p:nvSpPr>
          <p:spPr bwMode="auto">
            <a:xfrm>
              <a:off x="6488113" y="2589213"/>
              <a:ext cx="171450" cy="257175"/>
            </a:xfrm>
            <a:custGeom>
              <a:avLst/>
              <a:gdLst>
                <a:gd name="T0" fmla="*/ 0 w 18"/>
                <a:gd name="T1" fmla="*/ 2147483647 h 27"/>
                <a:gd name="T2" fmla="*/ 2147483647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0" y="27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31" name="Freeform 375"/>
            <p:cNvSpPr>
              <a:spLocks/>
            </p:cNvSpPr>
            <p:nvPr/>
          </p:nvSpPr>
          <p:spPr bwMode="auto">
            <a:xfrm>
              <a:off x="6364288" y="2589213"/>
              <a:ext cx="171450" cy="257175"/>
            </a:xfrm>
            <a:custGeom>
              <a:avLst/>
              <a:gdLst>
                <a:gd name="T0" fmla="*/ 2147483647 w 108"/>
                <a:gd name="T1" fmla="*/ 2147483647 h 162"/>
                <a:gd name="T2" fmla="*/ 0 w 108"/>
                <a:gd name="T3" fmla="*/ 2147483647 h 162"/>
                <a:gd name="T4" fmla="*/ 2147483647 w 108"/>
                <a:gd name="T5" fmla="*/ 0 h 162"/>
                <a:gd name="T6" fmla="*/ 2147483647 w 108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2"/>
                <a:gd name="T14" fmla="*/ 108 w 108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2">
                  <a:moveTo>
                    <a:pt x="78" y="162"/>
                  </a:moveTo>
                  <a:lnTo>
                    <a:pt x="0" y="18"/>
                  </a:lnTo>
                  <a:lnTo>
                    <a:pt x="108" y="0"/>
                  </a:lnTo>
                  <a:lnTo>
                    <a:pt x="78" y="162"/>
                  </a:lnTo>
                  <a:close/>
                </a:path>
              </a:pathLst>
            </a:custGeom>
            <a:solidFill>
              <a:srgbClr val="CFFF3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32" name="Freeform 376"/>
            <p:cNvSpPr>
              <a:spLocks/>
            </p:cNvSpPr>
            <p:nvPr/>
          </p:nvSpPr>
          <p:spPr bwMode="auto">
            <a:xfrm>
              <a:off x="6364288" y="2589213"/>
              <a:ext cx="171450" cy="257175"/>
            </a:xfrm>
            <a:custGeom>
              <a:avLst/>
              <a:gdLst>
                <a:gd name="T0" fmla="*/ 2147483647 w 18"/>
                <a:gd name="T1" fmla="*/ 2147483647 h 27"/>
                <a:gd name="T2" fmla="*/ 0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13" y="27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33" name="Freeform 377"/>
            <p:cNvSpPr>
              <a:spLocks/>
            </p:cNvSpPr>
            <p:nvPr/>
          </p:nvSpPr>
          <p:spPr bwMode="auto">
            <a:xfrm>
              <a:off x="6488113" y="2808288"/>
              <a:ext cx="171450" cy="257175"/>
            </a:xfrm>
            <a:custGeom>
              <a:avLst/>
              <a:gdLst>
                <a:gd name="T0" fmla="*/ 2147483647 w 108"/>
                <a:gd name="T1" fmla="*/ 2147483647 h 162"/>
                <a:gd name="T2" fmla="*/ 0 w 108"/>
                <a:gd name="T3" fmla="*/ 2147483647 h 162"/>
                <a:gd name="T4" fmla="*/ 2147483647 w 108"/>
                <a:gd name="T5" fmla="*/ 0 h 162"/>
                <a:gd name="T6" fmla="*/ 2147483647 w 108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2"/>
                <a:gd name="T14" fmla="*/ 108 w 108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2">
                  <a:moveTo>
                    <a:pt x="78" y="162"/>
                  </a:moveTo>
                  <a:lnTo>
                    <a:pt x="0" y="24"/>
                  </a:lnTo>
                  <a:lnTo>
                    <a:pt x="108" y="0"/>
                  </a:lnTo>
                  <a:lnTo>
                    <a:pt x="78" y="162"/>
                  </a:lnTo>
                  <a:close/>
                </a:path>
              </a:pathLst>
            </a:custGeom>
            <a:solidFill>
              <a:srgbClr val="80FF8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34" name="Freeform 378"/>
            <p:cNvSpPr>
              <a:spLocks/>
            </p:cNvSpPr>
            <p:nvPr/>
          </p:nvSpPr>
          <p:spPr bwMode="auto">
            <a:xfrm>
              <a:off x="6488113" y="2808288"/>
              <a:ext cx="171450" cy="257175"/>
            </a:xfrm>
            <a:custGeom>
              <a:avLst/>
              <a:gdLst>
                <a:gd name="T0" fmla="*/ 2147483647 w 18"/>
                <a:gd name="T1" fmla="*/ 2147483647 h 27"/>
                <a:gd name="T2" fmla="*/ 0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13" y="27"/>
                  </a:moveTo>
                  <a:lnTo>
                    <a:pt x="0" y="4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35" name="Freeform 379"/>
            <p:cNvSpPr>
              <a:spLocks/>
            </p:cNvSpPr>
            <p:nvPr/>
          </p:nvSpPr>
          <p:spPr bwMode="auto">
            <a:xfrm>
              <a:off x="6469063" y="3570288"/>
              <a:ext cx="171450" cy="257175"/>
            </a:xfrm>
            <a:custGeom>
              <a:avLst/>
              <a:gdLst>
                <a:gd name="T0" fmla="*/ 0 w 108"/>
                <a:gd name="T1" fmla="*/ 2147483647 h 162"/>
                <a:gd name="T2" fmla="*/ 2147483647 w 108"/>
                <a:gd name="T3" fmla="*/ 2147483647 h 162"/>
                <a:gd name="T4" fmla="*/ 2147483647 w 108"/>
                <a:gd name="T5" fmla="*/ 0 h 162"/>
                <a:gd name="T6" fmla="*/ 0 w 108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2"/>
                <a:gd name="T14" fmla="*/ 108 w 108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2">
                  <a:moveTo>
                    <a:pt x="0" y="162"/>
                  </a:moveTo>
                  <a:lnTo>
                    <a:pt x="108" y="138"/>
                  </a:lnTo>
                  <a:lnTo>
                    <a:pt x="30" y="0"/>
                  </a:lnTo>
                  <a:lnTo>
                    <a:pt x="0" y="162"/>
                  </a:lnTo>
                  <a:close/>
                </a:path>
              </a:pathLst>
            </a:custGeom>
            <a:solidFill>
              <a:srgbClr val="00A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36" name="Freeform 380"/>
            <p:cNvSpPr>
              <a:spLocks/>
            </p:cNvSpPr>
            <p:nvPr/>
          </p:nvSpPr>
          <p:spPr bwMode="auto">
            <a:xfrm>
              <a:off x="6469063" y="3570288"/>
              <a:ext cx="171450" cy="257175"/>
            </a:xfrm>
            <a:custGeom>
              <a:avLst/>
              <a:gdLst>
                <a:gd name="T0" fmla="*/ 0 w 18"/>
                <a:gd name="T1" fmla="*/ 2147483647 h 27"/>
                <a:gd name="T2" fmla="*/ 2147483647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0" y="27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37" name="Freeform 381"/>
            <p:cNvSpPr>
              <a:spLocks/>
            </p:cNvSpPr>
            <p:nvPr/>
          </p:nvSpPr>
          <p:spPr bwMode="auto">
            <a:xfrm>
              <a:off x="6469063" y="3789363"/>
              <a:ext cx="171450" cy="255587"/>
            </a:xfrm>
            <a:custGeom>
              <a:avLst/>
              <a:gdLst>
                <a:gd name="T0" fmla="*/ 2147483647 w 108"/>
                <a:gd name="T1" fmla="*/ 2147483647 h 161"/>
                <a:gd name="T2" fmla="*/ 0 w 108"/>
                <a:gd name="T3" fmla="*/ 2147483647 h 161"/>
                <a:gd name="T4" fmla="*/ 2147483647 w 108"/>
                <a:gd name="T5" fmla="*/ 0 h 161"/>
                <a:gd name="T6" fmla="*/ 2147483647 w 108"/>
                <a:gd name="T7" fmla="*/ 2147483647 h 16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1"/>
                <a:gd name="T14" fmla="*/ 108 w 108"/>
                <a:gd name="T15" fmla="*/ 161 h 16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1">
                  <a:moveTo>
                    <a:pt x="78" y="161"/>
                  </a:moveTo>
                  <a:lnTo>
                    <a:pt x="0" y="24"/>
                  </a:lnTo>
                  <a:lnTo>
                    <a:pt x="108" y="0"/>
                  </a:lnTo>
                  <a:lnTo>
                    <a:pt x="78" y="161"/>
                  </a:lnTo>
                  <a:close/>
                </a:path>
              </a:pathLst>
            </a:custGeom>
            <a:solidFill>
              <a:srgbClr val="0050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38" name="Freeform 382"/>
            <p:cNvSpPr>
              <a:spLocks/>
            </p:cNvSpPr>
            <p:nvPr/>
          </p:nvSpPr>
          <p:spPr bwMode="auto">
            <a:xfrm>
              <a:off x="6469063" y="3789363"/>
              <a:ext cx="171450" cy="255587"/>
            </a:xfrm>
            <a:custGeom>
              <a:avLst/>
              <a:gdLst>
                <a:gd name="T0" fmla="*/ 2147483647 w 18"/>
                <a:gd name="T1" fmla="*/ 2147483647 h 27"/>
                <a:gd name="T2" fmla="*/ 0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13" y="27"/>
                  </a:moveTo>
                  <a:lnTo>
                    <a:pt x="0" y="4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39" name="Freeform 383"/>
            <p:cNvSpPr>
              <a:spLocks/>
            </p:cNvSpPr>
            <p:nvPr/>
          </p:nvSpPr>
          <p:spPr bwMode="auto">
            <a:xfrm>
              <a:off x="6459538" y="2084388"/>
              <a:ext cx="171450" cy="247650"/>
            </a:xfrm>
            <a:custGeom>
              <a:avLst/>
              <a:gdLst>
                <a:gd name="T0" fmla="*/ 2147483647 w 108"/>
                <a:gd name="T1" fmla="*/ 2147483647 h 156"/>
                <a:gd name="T2" fmla="*/ 0 w 108"/>
                <a:gd name="T3" fmla="*/ 2147483647 h 156"/>
                <a:gd name="T4" fmla="*/ 2147483647 w 108"/>
                <a:gd name="T5" fmla="*/ 0 h 156"/>
                <a:gd name="T6" fmla="*/ 2147483647 w 108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56"/>
                <a:gd name="T14" fmla="*/ 108 w 108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56">
                  <a:moveTo>
                    <a:pt x="78" y="156"/>
                  </a:moveTo>
                  <a:lnTo>
                    <a:pt x="0" y="18"/>
                  </a:lnTo>
                  <a:lnTo>
                    <a:pt x="108" y="0"/>
                  </a:lnTo>
                  <a:lnTo>
                    <a:pt x="78" y="156"/>
                  </a:lnTo>
                  <a:close/>
                </a:path>
              </a:pathLst>
            </a:custGeom>
            <a:solidFill>
              <a:srgbClr val="FF9F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40" name="Freeform 384"/>
            <p:cNvSpPr>
              <a:spLocks/>
            </p:cNvSpPr>
            <p:nvPr/>
          </p:nvSpPr>
          <p:spPr bwMode="auto">
            <a:xfrm>
              <a:off x="6459538" y="2084388"/>
              <a:ext cx="171450" cy="247650"/>
            </a:xfrm>
            <a:custGeom>
              <a:avLst/>
              <a:gdLst>
                <a:gd name="T0" fmla="*/ 2147483647 w 18"/>
                <a:gd name="T1" fmla="*/ 2147483647 h 26"/>
                <a:gd name="T2" fmla="*/ 0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13" y="26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41" name="Freeform 385"/>
            <p:cNvSpPr>
              <a:spLocks/>
            </p:cNvSpPr>
            <p:nvPr/>
          </p:nvSpPr>
          <p:spPr bwMode="auto">
            <a:xfrm>
              <a:off x="6440488" y="3065463"/>
              <a:ext cx="171450" cy="247650"/>
            </a:xfrm>
            <a:custGeom>
              <a:avLst/>
              <a:gdLst>
                <a:gd name="T0" fmla="*/ 2147483647 w 108"/>
                <a:gd name="T1" fmla="*/ 2147483647 h 156"/>
                <a:gd name="T2" fmla="*/ 0 w 108"/>
                <a:gd name="T3" fmla="*/ 2147483647 h 156"/>
                <a:gd name="T4" fmla="*/ 2147483647 w 108"/>
                <a:gd name="T5" fmla="*/ 0 h 156"/>
                <a:gd name="T6" fmla="*/ 2147483647 w 108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56"/>
                <a:gd name="T14" fmla="*/ 108 w 108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56">
                  <a:moveTo>
                    <a:pt x="78" y="156"/>
                  </a:moveTo>
                  <a:lnTo>
                    <a:pt x="0" y="18"/>
                  </a:lnTo>
                  <a:lnTo>
                    <a:pt x="108" y="0"/>
                  </a:lnTo>
                  <a:lnTo>
                    <a:pt x="78" y="156"/>
                  </a:lnTo>
                  <a:close/>
                </a:path>
              </a:pathLst>
            </a:custGeom>
            <a:solidFill>
              <a:srgbClr val="40FFB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42" name="Freeform 386"/>
            <p:cNvSpPr>
              <a:spLocks/>
            </p:cNvSpPr>
            <p:nvPr/>
          </p:nvSpPr>
          <p:spPr bwMode="auto">
            <a:xfrm>
              <a:off x="6440488" y="3065463"/>
              <a:ext cx="171450" cy="247650"/>
            </a:xfrm>
            <a:custGeom>
              <a:avLst/>
              <a:gdLst>
                <a:gd name="T0" fmla="*/ 2147483647 w 18"/>
                <a:gd name="T1" fmla="*/ 2147483647 h 26"/>
                <a:gd name="T2" fmla="*/ 0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13" y="26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43" name="Freeform 387"/>
            <p:cNvSpPr>
              <a:spLocks/>
            </p:cNvSpPr>
            <p:nvPr/>
          </p:nvSpPr>
          <p:spPr bwMode="auto">
            <a:xfrm>
              <a:off x="6316663" y="2617788"/>
              <a:ext cx="171450" cy="257175"/>
            </a:xfrm>
            <a:custGeom>
              <a:avLst/>
              <a:gdLst>
                <a:gd name="T0" fmla="*/ 0 w 108"/>
                <a:gd name="T1" fmla="*/ 2147483647 h 162"/>
                <a:gd name="T2" fmla="*/ 2147483647 w 108"/>
                <a:gd name="T3" fmla="*/ 2147483647 h 162"/>
                <a:gd name="T4" fmla="*/ 2147483647 w 108"/>
                <a:gd name="T5" fmla="*/ 0 h 162"/>
                <a:gd name="T6" fmla="*/ 0 w 108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2"/>
                <a:gd name="T14" fmla="*/ 108 w 108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2">
                  <a:moveTo>
                    <a:pt x="0" y="162"/>
                  </a:moveTo>
                  <a:lnTo>
                    <a:pt x="108" y="144"/>
                  </a:lnTo>
                  <a:lnTo>
                    <a:pt x="30" y="0"/>
                  </a:lnTo>
                  <a:lnTo>
                    <a:pt x="0" y="162"/>
                  </a:lnTo>
                  <a:close/>
                </a:path>
              </a:pathLst>
            </a:custGeom>
            <a:solidFill>
              <a:srgbClr val="EFFF1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44" name="Freeform 388"/>
            <p:cNvSpPr>
              <a:spLocks/>
            </p:cNvSpPr>
            <p:nvPr/>
          </p:nvSpPr>
          <p:spPr bwMode="auto">
            <a:xfrm>
              <a:off x="6316663" y="2617788"/>
              <a:ext cx="171450" cy="257175"/>
            </a:xfrm>
            <a:custGeom>
              <a:avLst/>
              <a:gdLst>
                <a:gd name="T0" fmla="*/ 0 w 18"/>
                <a:gd name="T1" fmla="*/ 2147483647 h 27"/>
                <a:gd name="T2" fmla="*/ 2147483647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0" y="27"/>
                  </a:moveTo>
                  <a:lnTo>
                    <a:pt x="18" y="24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45" name="Freeform 389"/>
            <p:cNvSpPr>
              <a:spLocks/>
            </p:cNvSpPr>
            <p:nvPr/>
          </p:nvSpPr>
          <p:spPr bwMode="auto">
            <a:xfrm>
              <a:off x="6440488" y="2846388"/>
              <a:ext cx="171450" cy="247650"/>
            </a:xfrm>
            <a:custGeom>
              <a:avLst/>
              <a:gdLst>
                <a:gd name="T0" fmla="*/ 0 w 108"/>
                <a:gd name="T1" fmla="*/ 2147483647 h 156"/>
                <a:gd name="T2" fmla="*/ 2147483647 w 108"/>
                <a:gd name="T3" fmla="*/ 2147483647 h 156"/>
                <a:gd name="T4" fmla="*/ 2147483647 w 108"/>
                <a:gd name="T5" fmla="*/ 0 h 156"/>
                <a:gd name="T6" fmla="*/ 0 w 108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56"/>
                <a:gd name="T14" fmla="*/ 108 w 108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56">
                  <a:moveTo>
                    <a:pt x="0" y="156"/>
                  </a:moveTo>
                  <a:lnTo>
                    <a:pt x="108" y="138"/>
                  </a:lnTo>
                  <a:lnTo>
                    <a:pt x="30" y="0"/>
                  </a:lnTo>
                  <a:lnTo>
                    <a:pt x="0" y="156"/>
                  </a:lnTo>
                  <a:close/>
                </a:path>
              </a:pathLst>
            </a:custGeom>
            <a:solidFill>
              <a:srgbClr val="8FFF7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46" name="Freeform 390"/>
            <p:cNvSpPr>
              <a:spLocks/>
            </p:cNvSpPr>
            <p:nvPr/>
          </p:nvSpPr>
          <p:spPr bwMode="auto">
            <a:xfrm>
              <a:off x="6440488" y="2846388"/>
              <a:ext cx="171450" cy="247650"/>
            </a:xfrm>
            <a:custGeom>
              <a:avLst/>
              <a:gdLst>
                <a:gd name="T0" fmla="*/ 0 w 18"/>
                <a:gd name="T1" fmla="*/ 2147483647 h 26"/>
                <a:gd name="T2" fmla="*/ 2147483647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0" y="26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47" name="Oval 391"/>
            <p:cNvSpPr>
              <a:spLocks noChangeArrowheads="1"/>
            </p:cNvSpPr>
            <p:nvPr/>
          </p:nvSpPr>
          <p:spPr bwMode="auto">
            <a:xfrm>
              <a:off x="6554788" y="3598863"/>
              <a:ext cx="85725" cy="85725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48" name="Oval 392"/>
            <p:cNvSpPr>
              <a:spLocks noChangeArrowheads="1"/>
            </p:cNvSpPr>
            <p:nvPr/>
          </p:nvSpPr>
          <p:spPr bwMode="auto">
            <a:xfrm>
              <a:off x="6554788" y="3598863"/>
              <a:ext cx="85725" cy="85725"/>
            </a:xfrm>
            <a:prstGeom prst="ellips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49" name="Oval 393"/>
            <p:cNvSpPr>
              <a:spLocks noChangeArrowheads="1"/>
            </p:cNvSpPr>
            <p:nvPr/>
          </p:nvSpPr>
          <p:spPr bwMode="auto">
            <a:xfrm>
              <a:off x="6545263" y="2389188"/>
              <a:ext cx="85725" cy="85725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50" name="Freeform 394"/>
            <p:cNvSpPr>
              <a:spLocks/>
            </p:cNvSpPr>
            <p:nvPr/>
          </p:nvSpPr>
          <p:spPr bwMode="auto">
            <a:xfrm>
              <a:off x="6411913" y="2332038"/>
              <a:ext cx="171450" cy="257175"/>
            </a:xfrm>
            <a:custGeom>
              <a:avLst/>
              <a:gdLst>
                <a:gd name="T0" fmla="*/ 2147483647 w 108"/>
                <a:gd name="T1" fmla="*/ 2147483647 h 162"/>
                <a:gd name="T2" fmla="*/ 0 w 108"/>
                <a:gd name="T3" fmla="*/ 2147483647 h 162"/>
                <a:gd name="T4" fmla="*/ 2147483647 w 108"/>
                <a:gd name="T5" fmla="*/ 0 h 162"/>
                <a:gd name="T6" fmla="*/ 2147483647 w 108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2"/>
                <a:gd name="T14" fmla="*/ 108 w 108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2">
                  <a:moveTo>
                    <a:pt x="78" y="162"/>
                  </a:moveTo>
                  <a:lnTo>
                    <a:pt x="0" y="24"/>
                  </a:lnTo>
                  <a:lnTo>
                    <a:pt x="108" y="0"/>
                  </a:lnTo>
                  <a:lnTo>
                    <a:pt x="78" y="162"/>
                  </a:lnTo>
                  <a:close/>
                </a:path>
              </a:pathLst>
            </a:custGeom>
            <a:solidFill>
              <a:srgbClr val="FFDF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51" name="Freeform 395"/>
            <p:cNvSpPr>
              <a:spLocks/>
            </p:cNvSpPr>
            <p:nvPr/>
          </p:nvSpPr>
          <p:spPr bwMode="auto">
            <a:xfrm>
              <a:off x="6411913" y="2332038"/>
              <a:ext cx="171450" cy="257175"/>
            </a:xfrm>
            <a:custGeom>
              <a:avLst/>
              <a:gdLst>
                <a:gd name="T0" fmla="*/ 2147483647 w 18"/>
                <a:gd name="T1" fmla="*/ 2147483647 h 27"/>
                <a:gd name="T2" fmla="*/ 0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13" y="27"/>
                  </a:moveTo>
                  <a:lnTo>
                    <a:pt x="0" y="4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52" name="Freeform 396"/>
            <p:cNvSpPr>
              <a:spLocks/>
            </p:cNvSpPr>
            <p:nvPr/>
          </p:nvSpPr>
          <p:spPr bwMode="auto">
            <a:xfrm>
              <a:off x="6411913" y="2112963"/>
              <a:ext cx="171450" cy="257175"/>
            </a:xfrm>
            <a:custGeom>
              <a:avLst/>
              <a:gdLst>
                <a:gd name="T0" fmla="*/ 0 w 108"/>
                <a:gd name="T1" fmla="*/ 2147483647 h 162"/>
                <a:gd name="T2" fmla="*/ 2147483647 w 108"/>
                <a:gd name="T3" fmla="*/ 2147483647 h 162"/>
                <a:gd name="T4" fmla="*/ 2147483647 w 108"/>
                <a:gd name="T5" fmla="*/ 0 h 162"/>
                <a:gd name="T6" fmla="*/ 0 w 108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2"/>
                <a:gd name="T14" fmla="*/ 108 w 108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2">
                  <a:moveTo>
                    <a:pt x="0" y="162"/>
                  </a:moveTo>
                  <a:lnTo>
                    <a:pt x="108" y="138"/>
                  </a:lnTo>
                  <a:lnTo>
                    <a:pt x="30" y="0"/>
                  </a:lnTo>
                  <a:lnTo>
                    <a:pt x="0" y="162"/>
                  </a:lnTo>
                  <a:close/>
                </a:path>
              </a:pathLst>
            </a:custGeom>
            <a:solidFill>
              <a:srgbClr val="FF8F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53" name="Freeform 397"/>
            <p:cNvSpPr>
              <a:spLocks/>
            </p:cNvSpPr>
            <p:nvPr/>
          </p:nvSpPr>
          <p:spPr bwMode="auto">
            <a:xfrm>
              <a:off x="6411913" y="2112963"/>
              <a:ext cx="171450" cy="257175"/>
            </a:xfrm>
            <a:custGeom>
              <a:avLst/>
              <a:gdLst>
                <a:gd name="T0" fmla="*/ 0 w 18"/>
                <a:gd name="T1" fmla="*/ 2147483647 h 27"/>
                <a:gd name="T2" fmla="*/ 2147483647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0" y="27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54" name="Freeform 398"/>
            <p:cNvSpPr>
              <a:spLocks/>
            </p:cNvSpPr>
            <p:nvPr/>
          </p:nvSpPr>
          <p:spPr bwMode="auto">
            <a:xfrm>
              <a:off x="6392863" y="3094038"/>
              <a:ext cx="171450" cy="257175"/>
            </a:xfrm>
            <a:custGeom>
              <a:avLst/>
              <a:gdLst>
                <a:gd name="T0" fmla="*/ 0 w 108"/>
                <a:gd name="T1" fmla="*/ 2147483647 h 162"/>
                <a:gd name="T2" fmla="*/ 2147483647 w 108"/>
                <a:gd name="T3" fmla="*/ 2147483647 h 162"/>
                <a:gd name="T4" fmla="*/ 2147483647 w 108"/>
                <a:gd name="T5" fmla="*/ 0 h 162"/>
                <a:gd name="T6" fmla="*/ 0 w 108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2"/>
                <a:gd name="T14" fmla="*/ 108 w 108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2">
                  <a:moveTo>
                    <a:pt x="0" y="162"/>
                  </a:moveTo>
                  <a:lnTo>
                    <a:pt x="108" y="138"/>
                  </a:lnTo>
                  <a:lnTo>
                    <a:pt x="30" y="0"/>
                  </a:lnTo>
                  <a:lnTo>
                    <a:pt x="0" y="162"/>
                  </a:lnTo>
                  <a:close/>
                </a:path>
              </a:pathLst>
            </a:custGeom>
            <a:solidFill>
              <a:srgbClr val="50FFA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55" name="Freeform 399"/>
            <p:cNvSpPr>
              <a:spLocks/>
            </p:cNvSpPr>
            <p:nvPr/>
          </p:nvSpPr>
          <p:spPr bwMode="auto">
            <a:xfrm>
              <a:off x="6392863" y="3094038"/>
              <a:ext cx="171450" cy="257175"/>
            </a:xfrm>
            <a:custGeom>
              <a:avLst/>
              <a:gdLst>
                <a:gd name="T0" fmla="*/ 0 w 18"/>
                <a:gd name="T1" fmla="*/ 2147483647 h 27"/>
                <a:gd name="T2" fmla="*/ 2147483647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0" y="27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56" name="Freeform 400"/>
            <p:cNvSpPr>
              <a:spLocks/>
            </p:cNvSpPr>
            <p:nvPr/>
          </p:nvSpPr>
          <p:spPr bwMode="auto">
            <a:xfrm>
              <a:off x="6392863" y="3313113"/>
              <a:ext cx="171450" cy="257175"/>
            </a:xfrm>
            <a:custGeom>
              <a:avLst/>
              <a:gdLst>
                <a:gd name="T0" fmla="*/ 2147483647 w 108"/>
                <a:gd name="T1" fmla="*/ 2147483647 h 162"/>
                <a:gd name="T2" fmla="*/ 0 w 108"/>
                <a:gd name="T3" fmla="*/ 2147483647 h 162"/>
                <a:gd name="T4" fmla="*/ 2147483647 w 108"/>
                <a:gd name="T5" fmla="*/ 0 h 162"/>
                <a:gd name="T6" fmla="*/ 2147483647 w 108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2"/>
                <a:gd name="T14" fmla="*/ 108 w 108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2">
                  <a:moveTo>
                    <a:pt x="78" y="162"/>
                  </a:moveTo>
                  <a:lnTo>
                    <a:pt x="0" y="24"/>
                  </a:lnTo>
                  <a:lnTo>
                    <a:pt x="108" y="0"/>
                  </a:lnTo>
                  <a:lnTo>
                    <a:pt x="78" y="162"/>
                  </a:lnTo>
                  <a:close/>
                </a:path>
              </a:pathLst>
            </a:custGeom>
            <a:solidFill>
              <a:srgbClr val="00E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57" name="Freeform 401"/>
            <p:cNvSpPr>
              <a:spLocks/>
            </p:cNvSpPr>
            <p:nvPr/>
          </p:nvSpPr>
          <p:spPr bwMode="auto">
            <a:xfrm>
              <a:off x="6392863" y="3313113"/>
              <a:ext cx="171450" cy="257175"/>
            </a:xfrm>
            <a:custGeom>
              <a:avLst/>
              <a:gdLst>
                <a:gd name="T0" fmla="*/ 2147483647 w 18"/>
                <a:gd name="T1" fmla="*/ 2147483647 h 27"/>
                <a:gd name="T2" fmla="*/ 0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13" y="27"/>
                  </a:moveTo>
                  <a:lnTo>
                    <a:pt x="0" y="4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58" name="Oval 402"/>
            <p:cNvSpPr>
              <a:spLocks noChangeArrowheads="1"/>
            </p:cNvSpPr>
            <p:nvPr/>
          </p:nvSpPr>
          <p:spPr bwMode="auto">
            <a:xfrm>
              <a:off x="6516688" y="1885950"/>
              <a:ext cx="85725" cy="84138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59" name="Oval 403"/>
            <p:cNvSpPr>
              <a:spLocks noChangeArrowheads="1"/>
            </p:cNvSpPr>
            <p:nvPr/>
          </p:nvSpPr>
          <p:spPr bwMode="auto">
            <a:xfrm>
              <a:off x="6516688" y="1885950"/>
              <a:ext cx="85725" cy="84138"/>
            </a:xfrm>
            <a:prstGeom prst="ellips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60" name="Freeform 404"/>
            <p:cNvSpPr>
              <a:spLocks/>
            </p:cNvSpPr>
            <p:nvPr/>
          </p:nvSpPr>
          <p:spPr bwMode="auto">
            <a:xfrm>
              <a:off x="6364288" y="2370138"/>
              <a:ext cx="171450" cy="247650"/>
            </a:xfrm>
            <a:custGeom>
              <a:avLst/>
              <a:gdLst>
                <a:gd name="T0" fmla="*/ 0 w 108"/>
                <a:gd name="T1" fmla="*/ 2147483647 h 156"/>
                <a:gd name="T2" fmla="*/ 2147483647 w 108"/>
                <a:gd name="T3" fmla="*/ 2147483647 h 156"/>
                <a:gd name="T4" fmla="*/ 2147483647 w 108"/>
                <a:gd name="T5" fmla="*/ 0 h 156"/>
                <a:gd name="T6" fmla="*/ 0 w 108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56"/>
                <a:gd name="T14" fmla="*/ 108 w 108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56">
                  <a:moveTo>
                    <a:pt x="0" y="156"/>
                  </a:moveTo>
                  <a:lnTo>
                    <a:pt x="108" y="138"/>
                  </a:lnTo>
                  <a:lnTo>
                    <a:pt x="30" y="0"/>
                  </a:lnTo>
                  <a:lnTo>
                    <a:pt x="0" y="156"/>
                  </a:lnTo>
                  <a:close/>
                </a:path>
              </a:pathLst>
            </a:custGeom>
            <a:solidFill>
              <a:srgbClr val="FFCF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61" name="Freeform 405"/>
            <p:cNvSpPr>
              <a:spLocks/>
            </p:cNvSpPr>
            <p:nvPr/>
          </p:nvSpPr>
          <p:spPr bwMode="auto">
            <a:xfrm>
              <a:off x="6364288" y="2370138"/>
              <a:ext cx="171450" cy="247650"/>
            </a:xfrm>
            <a:custGeom>
              <a:avLst/>
              <a:gdLst>
                <a:gd name="T0" fmla="*/ 0 w 18"/>
                <a:gd name="T1" fmla="*/ 2147483647 h 26"/>
                <a:gd name="T2" fmla="*/ 2147483647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0" y="26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62" name="Freeform 406"/>
            <p:cNvSpPr>
              <a:spLocks/>
            </p:cNvSpPr>
            <p:nvPr/>
          </p:nvSpPr>
          <p:spPr bwMode="auto">
            <a:xfrm>
              <a:off x="6345238" y="3351213"/>
              <a:ext cx="171450" cy="247650"/>
            </a:xfrm>
            <a:custGeom>
              <a:avLst/>
              <a:gdLst>
                <a:gd name="T0" fmla="*/ 0 w 108"/>
                <a:gd name="T1" fmla="*/ 2147483647 h 156"/>
                <a:gd name="T2" fmla="*/ 2147483647 w 108"/>
                <a:gd name="T3" fmla="*/ 2147483647 h 156"/>
                <a:gd name="T4" fmla="*/ 2147483647 w 108"/>
                <a:gd name="T5" fmla="*/ 0 h 156"/>
                <a:gd name="T6" fmla="*/ 0 w 108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56"/>
                <a:gd name="T14" fmla="*/ 108 w 108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56">
                  <a:moveTo>
                    <a:pt x="0" y="156"/>
                  </a:moveTo>
                  <a:lnTo>
                    <a:pt x="108" y="138"/>
                  </a:lnTo>
                  <a:lnTo>
                    <a:pt x="30" y="0"/>
                  </a:lnTo>
                  <a:lnTo>
                    <a:pt x="0" y="156"/>
                  </a:lnTo>
                  <a:close/>
                </a:path>
              </a:pathLst>
            </a:custGeom>
            <a:solidFill>
              <a:srgbClr val="10FFE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63" name="Freeform 407"/>
            <p:cNvSpPr>
              <a:spLocks/>
            </p:cNvSpPr>
            <p:nvPr/>
          </p:nvSpPr>
          <p:spPr bwMode="auto">
            <a:xfrm>
              <a:off x="6345238" y="3351213"/>
              <a:ext cx="171450" cy="247650"/>
            </a:xfrm>
            <a:custGeom>
              <a:avLst/>
              <a:gdLst>
                <a:gd name="T0" fmla="*/ 0 w 18"/>
                <a:gd name="T1" fmla="*/ 2147483647 h 26"/>
                <a:gd name="T2" fmla="*/ 2147483647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0" y="26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64" name="Freeform 408"/>
            <p:cNvSpPr>
              <a:spLocks/>
            </p:cNvSpPr>
            <p:nvPr/>
          </p:nvSpPr>
          <p:spPr bwMode="auto">
            <a:xfrm>
              <a:off x="6345238" y="3570288"/>
              <a:ext cx="171450" cy="257175"/>
            </a:xfrm>
            <a:custGeom>
              <a:avLst/>
              <a:gdLst>
                <a:gd name="T0" fmla="*/ 2147483647 w 108"/>
                <a:gd name="T1" fmla="*/ 2147483647 h 162"/>
                <a:gd name="T2" fmla="*/ 0 w 108"/>
                <a:gd name="T3" fmla="*/ 2147483647 h 162"/>
                <a:gd name="T4" fmla="*/ 2147483647 w 108"/>
                <a:gd name="T5" fmla="*/ 0 h 162"/>
                <a:gd name="T6" fmla="*/ 2147483647 w 108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2"/>
                <a:gd name="T14" fmla="*/ 108 w 108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2">
                  <a:moveTo>
                    <a:pt x="78" y="162"/>
                  </a:moveTo>
                  <a:lnTo>
                    <a:pt x="0" y="18"/>
                  </a:lnTo>
                  <a:lnTo>
                    <a:pt x="108" y="0"/>
                  </a:lnTo>
                  <a:lnTo>
                    <a:pt x="78" y="162"/>
                  </a:lnTo>
                  <a:close/>
                </a:path>
              </a:pathLst>
            </a:custGeom>
            <a:solidFill>
              <a:srgbClr val="00A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65" name="Freeform 409"/>
            <p:cNvSpPr>
              <a:spLocks/>
            </p:cNvSpPr>
            <p:nvPr/>
          </p:nvSpPr>
          <p:spPr bwMode="auto">
            <a:xfrm>
              <a:off x="6345238" y="3570288"/>
              <a:ext cx="171450" cy="257175"/>
            </a:xfrm>
            <a:custGeom>
              <a:avLst/>
              <a:gdLst>
                <a:gd name="T0" fmla="*/ 2147483647 w 18"/>
                <a:gd name="T1" fmla="*/ 2147483647 h 27"/>
                <a:gd name="T2" fmla="*/ 0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13" y="27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66" name="Freeform 410"/>
            <p:cNvSpPr>
              <a:spLocks/>
            </p:cNvSpPr>
            <p:nvPr/>
          </p:nvSpPr>
          <p:spPr bwMode="auto">
            <a:xfrm>
              <a:off x="6335713" y="1866900"/>
              <a:ext cx="171450" cy="246063"/>
            </a:xfrm>
            <a:custGeom>
              <a:avLst/>
              <a:gdLst>
                <a:gd name="T0" fmla="*/ 2147483647 w 108"/>
                <a:gd name="T1" fmla="*/ 2147483647 h 155"/>
                <a:gd name="T2" fmla="*/ 0 w 108"/>
                <a:gd name="T3" fmla="*/ 2147483647 h 155"/>
                <a:gd name="T4" fmla="*/ 2147483647 w 108"/>
                <a:gd name="T5" fmla="*/ 0 h 155"/>
                <a:gd name="T6" fmla="*/ 2147483647 w 108"/>
                <a:gd name="T7" fmla="*/ 2147483647 h 15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55"/>
                <a:gd name="T14" fmla="*/ 108 w 108"/>
                <a:gd name="T15" fmla="*/ 155 h 15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55">
                  <a:moveTo>
                    <a:pt x="78" y="155"/>
                  </a:moveTo>
                  <a:lnTo>
                    <a:pt x="0" y="18"/>
                  </a:lnTo>
                  <a:lnTo>
                    <a:pt x="108" y="0"/>
                  </a:lnTo>
                  <a:lnTo>
                    <a:pt x="78" y="155"/>
                  </a:lnTo>
                  <a:close/>
                </a:path>
              </a:pathLst>
            </a:custGeom>
            <a:solidFill>
              <a:srgbClr val="FF4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67" name="Freeform 411"/>
            <p:cNvSpPr>
              <a:spLocks/>
            </p:cNvSpPr>
            <p:nvPr/>
          </p:nvSpPr>
          <p:spPr bwMode="auto">
            <a:xfrm>
              <a:off x="6335713" y="1866900"/>
              <a:ext cx="171450" cy="246063"/>
            </a:xfrm>
            <a:custGeom>
              <a:avLst/>
              <a:gdLst>
                <a:gd name="T0" fmla="*/ 2147483647 w 18"/>
                <a:gd name="T1" fmla="*/ 2147483647 h 26"/>
                <a:gd name="T2" fmla="*/ 0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13" y="26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68" name="Freeform 412"/>
            <p:cNvSpPr>
              <a:spLocks/>
            </p:cNvSpPr>
            <p:nvPr/>
          </p:nvSpPr>
          <p:spPr bwMode="auto">
            <a:xfrm>
              <a:off x="6316663" y="2846388"/>
              <a:ext cx="171450" cy="247650"/>
            </a:xfrm>
            <a:custGeom>
              <a:avLst/>
              <a:gdLst>
                <a:gd name="T0" fmla="*/ 2147483647 w 108"/>
                <a:gd name="T1" fmla="*/ 2147483647 h 156"/>
                <a:gd name="T2" fmla="*/ 0 w 108"/>
                <a:gd name="T3" fmla="*/ 2147483647 h 156"/>
                <a:gd name="T4" fmla="*/ 2147483647 w 108"/>
                <a:gd name="T5" fmla="*/ 0 h 156"/>
                <a:gd name="T6" fmla="*/ 2147483647 w 108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56"/>
                <a:gd name="T14" fmla="*/ 108 w 108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56">
                  <a:moveTo>
                    <a:pt x="78" y="156"/>
                  </a:moveTo>
                  <a:lnTo>
                    <a:pt x="0" y="18"/>
                  </a:lnTo>
                  <a:lnTo>
                    <a:pt x="108" y="0"/>
                  </a:lnTo>
                  <a:lnTo>
                    <a:pt x="78" y="156"/>
                  </a:lnTo>
                  <a:close/>
                </a:path>
              </a:pathLst>
            </a:custGeom>
            <a:solidFill>
              <a:srgbClr val="8FFF7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69" name="Freeform 413"/>
            <p:cNvSpPr>
              <a:spLocks/>
            </p:cNvSpPr>
            <p:nvPr/>
          </p:nvSpPr>
          <p:spPr bwMode="auto">
            <a:xfrm>
              <a:off x="6316663" y="2846388"/>
              <a:ext cx="171450" cy="247650"/>
            </a:xfrm>
            <a:custGeom>
              <a:avLst/>
              <a:gdLst>
                <a:gd name="T0" fmla="*/ 2147483647 w 18"/>
                <a:gd name="T1" fmla="*/ 2147483647 h 26"/>
                <a:gd name="T2" fmla="*/ 0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13" y="26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70" name="Oval 414"/>
            <p:cNvSpPr>
              <a:spLocks noChangeArrowheads="1"/>
            </p:cNvSpPr>
            <p:nvPr/>
          </p:nvSpPr>
          <p:spPr bwMode="auto">
            <a:xfrm>
              <a:off x="6440488" y="1552575"/>
              <a:ext cx="85725" cy="85725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71" name="Oval 415"/>
            <p:cNvSpPr>
              <a:spLocks noChangeArrowheads="1"/>
            </p:cNvSpPr>
            <p:nvPr/>
          </p:nvSpPr>
          <p:spPr bwMode="auto">
            <a:xfrm>
              <a:off x="6440488" y="1552575"/>
              <a:ext cx="85725" cy="85725"/>
            </a:xfrm>
            <a:prstGeom prst="ellips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72" name="Freeform 416"/>
            <p:cNvSpPr>
              <a:spLocks/>
            </p:cNvSpPr>
            <p:nvPr/>
          </p:nvSpPr>
          <p:spPr bwMode="auto">
            <a:xfrm>
              <a:off x="6288088" y="2112963"/>
              <a:ext cx="171450" cy="257175"/>
            </a:xfrm>
            <a:custGeom>
              <a:avLst/>
              <a:gdLst>
                <a:gd name="T0" fmla="*/ 2147483647 w 108"/>
                <a:gd name="T1" fmla="*/ 2147483647 h 162"/>
                <a:gd name="T2" fmla="*/ 0 w 108"/>
                <a:gd name="T3" fmla="*/ 2147483647 h 162"/>
                <a:gd name="T4" fmla="*/ 2147483647 w 108"/>
                <a:gd name="T5" fmla="*/ 0 h 162"/>
                <a:gd name="T6" fmla="*/ 2147483647 w 108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2"/>
                <a:gd name="T14" fmla="*/ 108 w 108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2">
                  <a:moveTo>
                    <a:pt x="78" y="162"/>
                  </a:moveTo>
                  <a:lnTo>
                    <a:pt x="0" y="18"/>
                  </a:lnTo>
                  <a:lnTo>
                    <a:pt x="108" y="0"/>
                  </a:lnTo>
                  <a:lnTo>
                    <a:pt x="78" y="162"/>
                  </a:lnTo>
                  <a:close/>
                </a:path>
              </a:pathLst>
            </a:custGeom>
            <a:solidFill>
              <a:srgbClr val="FF8F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73" name="Freeform 417"/>
            <p:cNvSpPr>
              <a:spLocks/>
            </p:cNvSpPr>
            <p:nvPr/>
          </p:nvSpPr>
          <p:spPr bwMode="auto">
            <a:xfrm>
              <a:off x="6288088" y="2112963"/>
              <a:ext cx="171450" cy="257175"/>
            </a:xfrm>
            <a:custGeom>
              <a:avLst/>
              <a:gdLst>
                <a:gd name="T0" fmla="*/ 2147483647 w 18"/>
                <a:gd name="T1" fmla="*/ 2147483647 h 27"/>
                <a:gd name="T2" fmla="*/ 0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13" y="27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74" name="Freeform 418"/>
            <p:cNvSpPr>
              <a:spLocks/>
            </p:cNvSpPr>
            <p:nvPr/>
          </p:nvSpPr>
          <p:spPr bwMode="auto">
            <a:xfrm>
              <a:off x="6288088" y="1895475"/>
              <a:ext cx="171450" cy="246063"/>
            </a:xfrm>
            <a:custGeom>
              <a:avLst/>
              <a:gdLst>
                <a:gd name="T0" fmla="*/ 0 w 108"/>
                <a:gd name="T1" fmla="*/ 2147483647 h 155"/>
                <a:gd name="T2" fmla="*/ 2147483647 w 108"/>
                <a:gd name="T3" fmla="*/ 2147483647 h 155"/>
                <a:gd name="T4" fmla="*/ 2147483647 w 108"/>
                <a:gd name="T5" fmla="*/ 0 h 155"/>
                <a:gd name="T6" fmla="*/ 0 w 108"/>
                <a:gd name="T7" fmla="*/ 2147483647 h 15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55"/>
                <a:gd name="T14" fmla="*/ 108 w 108"/>
                <a:gd name="T15" fmla="*/ 155 h 15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55">
                  <a:moveTo>
                    <a:pt x="0" y="155"/>
                  </a:moveTo>
                  <a:lnTo>
                    <a:pt x="108" y="137"/>
                  </a:lnTo>
                  <a:lnTo>
                    <a:pt x="30" y="0"/>
                  </a:lnTo>
                  <a:lnTo>
                    <a:pt x="0" y="155"/>
                  </a:lnTo>
                  <a:close/>
                </a:path>
              </a:pathLst>
            </a:custGeom>
            <a:solidFill>
              <a:srgbClr val="FF3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75" name="Freeform 419"/>
            <p:cNvSpPr>
              <a:spLocks/>
            </p:cNvSpPr>
            <p:nvPr/>
          </p:nvSpPr>
          <p:spPr bwMode="auto">
            <a:xfrm>
              <a:off x="6288088" y="1895475"/>
              <a:ext cx="171450" cy="246063"/>
            </a:xfrm>
            <a:custGeom>
              <a:avLst/>
              <a:gdLst>
                <a:gd name="T0" fmla="*/ 0 w 18"/>
                <a:gd name="T1" fmla="*/ 2147483647 h 26"/>
                <a:gd name="T2" fmla="*/ 2147483647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0" y="26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76" name="Oval 420"/>
            <p:cNvSpPr>
              <a:spLocks noChangeArrowheads="1"/>
            </p:cNvSpPr>
            <p:nvPr/>
          </p:nvSpPr>
          <p:spPr bwMode="auto">
            <a:xfrm>
              <a:off x="6411913" y="3360738"/>
              <a:ext cx="85725" cy="85725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77" name="Oval 421"/>
            <p:cNvSpPr>
              <a:spLocks noChangeArrowheads="1"/>
            </p:cNvSpPr>
            <p:nvPr/>
          </p:nvSpPr>
          <p:spPr bwMode="auto">
            <a:xfrm>
              <a:off x="6411913" y="3360738"/>
              <a:ext cx="85725" cy="85725"/>
            </a:xfrm>
            <a:prstGeom prst="ellips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78" name="Freeform 422"/>
            <p:cNvSpPr>
              <a:spLocks/>
            </p:cNvSpPr>
            <p:nvPr/>
          </p:nvSpPr>
          <p:spPr bwMode="auto">
            <a:xfrm>
              <a:off x="6269038" y="3094038"/>
              <a:ext cx="171450" cy="257175"/>
            </a:xfrm>
            <a:custGeom>
              <a:avLst/>
              <a:gdLst>
                <a:gd name="T0" fmla="*/ 2147483647 w 108"/>
                <a:gd name="T1" fmla="*/ 2147483647 h 162"/>
                <a:gd name="T2" fmla="*/ 0 w 108"/>
                <a:gd name="T3" fmla="*/ 2147483647 h 162"/>
                <a:gd name="T4" fmla="*/ 2147483647 w 108"/>
                <a:gd name="T5" fmla="*/ 0 h 162"/>
                <a:gd name="T6" fmla="*/ 2147483647 w 108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2"/>
                <a:gd name="T14" fmla="*/ 108 w 108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2">
                  <a:moveTo>
                    <a:pt x="78" y="162"/>
                  </a:moveTo>
                  <a:lnTo>
                    <a:pt x="0" y="18"/>
                  </a:lnTo>
                  <a:lnTo>
                    <a:pt x="108" y="0"/>
                  </a:lnTo>
                  <a:lnTo>
                    <a:pt x="78" y="162"/>
                  </a:lnTo>
                  <a:close/>
                </a:path>
              </a:pathLst>
            </a:custGeom>
            <a:solidFill>
              <a:srgbClr val="50FFA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79" name="Freeform 423"/>
            <p:cNvSpPr>
              <a:spLocks/>
            </p:cNvSpPr>
            <p:nvPr/>
          </p:nvSpPr>
          <p:spPr bwMode="auto">
            <a:xfrm>
              <a:off x="6269038" y="3094038"/>
              <a:ext cx="171450" cy="257175"/>
            </a:xfrm>
            <a:custGeom>
              <a:avLst/>
              <a:gdLst>
                <a:gd name="T0" fmla="*/ 2147483647 w 18"/>
                <a:gd name="T1" fmla="*/ 2147483647 h 27"/>
                <a:gd name="T2" fmla="*/ 0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13" y="27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80" name="Freeform 424"/>
            <p:cNvSpPr>
              <a:spLocks/>
            </p:cNvSpPr>
            <p:nvPr/>
          </p:nvSpPr>
          <p:spPr bwMode="auto">
            <a:xfrm>
              <a:off x="6269038" y="2874963"/>
              <a:ext cx="171450" cy="247650"/>
            </a:xfrm>
            <a:custGeom>
              <a:avLst/>
              <a:gdLst>
                <a:gd name="T0" fmla="*/ 0 w 108"/>
                <a:gd name="T1" fmla="*/ 2147483647 h 156"/>
                <a:gd name="T2" fmla="*/ 2147483647 w 108"/>
                <a:gd name="T3" fmla="*/ 2147483647 h 156"/>
                <a:gd name="T4" fmla="*/ 2147483647 w 108"/>
                <a:gd name="T5" fmla="*/ 0 h 156"/>
                <a:gd name="T6" fmla="*/ 0 w 108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56"/>
                <a:gd name="T14" fmla="*/ 108 w 108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56">
                  <a:moveTo>
                    <a:pt x="0" y="156"/>
                  </a:moveTo>
                  <a:lnTo>
                    <a:pt x="108" y="138"/>
                  </a:lnTo>
                  <a:lnTo>
                    <a:pt x="30" y="0"/>
                  </a:lnTo>
                  <a:lnTo>
                    <a:pt x="0" y="156"/>
                  </a:lnTo>
                  <a:close/>
                </a:path>
              </a:pathLst>
            </a:custGeom>
            <a:solidFill>
              <a:srgbClr val="AFFF5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81" name="Freeform 425"/>
            <p:cNvSpPr>
              <a:spLocks/>
            </p:cNvSpPr>
            <p:nvPr/>
          </p:nvSpPr>
          <p:spPr bwMode="auto">
            <a:xfrm>
              <a:off x="6269038" y="2874963"/>
              <a:ext cx="171450" cy="247650"/>
            </a:xfrm>
            <a:custGeom>
              <a:avLst/>
              <a:gdLst>
                <a:gd name="T0" fmla="*/ 0 w 18"/>
                <a:gd name="T1" fmla="*/ 2147483647 h 26"/>
                <a:gd name="T2" fmla="*/ 2147483647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0" y="26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82" name="Freeform 426"/>
            <p:cNvSpPr>
              <a:spLocks/>
            </p:cNvSpPr>
            <p:nvPr/>
          </p:nvSpPr>
          <p:spPr bwMode="auto">
            <a:xfrm>
              <a:off x="6240463" y="2141538"/>
              <a:ext cx="171450" cy="257175"/>
            </a:xfrm>
            <a:custGeom>
              <a:avLst/>
              <a:gdLst>
                <a:gd name="T0" fmla="*/ 0 w 108"/>
                <a:gd name="T1" fmla="*/ 2147483647 h 162"/>
                <a:gd name="T2" fmla="*/ 2147483647 w 108"/>
                <a:gd name="T3" fmla="*/ 2147483647 h 162"/>
                <a:gd name="T4" fmla="*/ 2147483647 w 108"/>
                <a:gd name="T5" fmla="*/ 0 h 162"/>
                <a:gd name="T6" fmla="*/ 0 w 108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2"/>
                <a:gd name="T14" fmla="*/ 108 w 108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2">
                  <a:moveTo>
                    <a:pt x="0" y="162"/>
                  </a:moveTo>
                  <a:lnTo>
                    <a:pt x="108" y="144"/>
                  </a:lnTo>
                  <a:lnTo>
                    <a:pt x="30" y="0"/>
                  </a:lnTo>
                  <a:lnTo>
                    <a:pt x="0" y="162"/>
                  </a:lnTo>
                  <a:close/>
                </a:path>
              </a:pathLst>
            </a:custGeom>
            <a:solidFill>
              <a:srgbClr val="FF7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83" name="Freeform 427"/>
            <p:cNvSpPr>
              <a:spLocks/>
            </p:cNvSpPr>
            <p:nvPr/>
          </p:nvSpPr>
          <p:spPr bwMode="auto">
            <a:xfrm>
              <a:off x="6240463" y="2141538"/>
              <a:ext cx="171450" cy="257175"/>
            </a:xfrm>
            <a:custGeom>
              <a:avLst/>
              <a:gdLst>
                <a:gd name="T0" fmla="*/ 0 w 18"/>
                <a:gd name="T1" fmla="*/ 2147483647 h 27"/>
                <a:gd name="T2" fmla="*/ 2147483647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0" y="27"/>
                  </a:moveTo>
                  <a:lnTo>
                    <a:pt x="18" y="24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84" name="Freeform 428"/>
            <p:cNvSpPr>
              <a:spLocks/>
            </p:cNvSpPr>
            <p:nvPr/>
          </p:nvSpPr>
          <p:spPr bwMode="auto">
            <a:xfrm>
              <a:off x="6240463" y="2370138"/>
              <a:ext cx="171450" cy="247650"/>
            </a:xfrm>
            <a:custGeom>
              <a:avLst/>
              <a:gdLst>
                <a:gd name="T0" fmla="*/ 2147483647 w 108"/>
                <a:gd name="T1" fmla="*/ 2147483647 h 156"/>
                <a:gd name="T2" fmla="*/ 0 w 108"/>
                <a:gd name="T3" fmla="*/ 2147483647 h 156"/>
                <a:gd name="T4" fmla="*/ 2147483647 w 108"/>
                <a:gd name="T5" fmla="*/ 0 h 156"/>
                <a:gd name="T6" fmla="*/ 2147483647 w 108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56"/>
                <a:gd name="T14" fmla="*/ 108 w 108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56">
                  <a:moveTo>
                    <a:pt x="78" y="156"/>
                  </a:moveTo>
                  <a:lnTo>
                    <a:pt x="0" y="18"/>
                  </a:lnTo>
                  <a:lnTo>
                    <a:pt x="108" y="0"/>
                  </a:lnTo>
                  <a:lnTo>
                    <a:pt x="78" y="156"/>
                  </a:lnTo>
                  <a:close/>
                </a:path>
              </a:pathLst>
            </a:custGeom>
            <a:solidFill>
              <a:srgbClr val="FFCF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85" name="Freeform 429"/>
            <p:cNvSpPr>
              <a:spLocks/>
            </p:cNvSpPr>
            <p:nvPr/>
          </p:nvSpPr>
          <p:spPr bwMode="auto">
            <a:xfrm>
              <a:off x="6240463" y="2370138"/>
              <a:ext cx="171450" cy="247650"/>
            </a:xfrm>
            <a:custGeom>
              <a:avLst/>
              <a:gdLst>
                <a:gd name="T0" fmla="*/ 2147483647 w 18"/>
                <a:gd name="T1" fmla="*/ 2147483647 h 26"/>
                <a:gd name="T2" fmla="*/ 0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13" y="26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86" name="Freeform 430"/>
            <p:cNvSpPr>
              <a:spLocks/>
            </p:cNvSpPr>
            <p:nvPr/>
          </p:nvSpPr>
          <p:spPr bwMode="auto">
            <a:xfrm>
              <a:off x="6223000" y="3122613"/>
              <a:ext cx="169863" cy="257175"/>
            </a:xfrm>
            <a:custGeom>
              <a:avLst/>
              <a:gdLst>
                <a:gd name="T0" fmla="*/ 0 w 107"/>
                <a:gd name="T1" fmla="*/ 2147483647 h 162"/>
                <a:gd name="T2" fmla="*/ 2147483647 w 107"/>
                <a:gd name="T3" fmla="*/ 2147483647 h 162"/>
                <a:gd name="T4" fmla="*/ 2147483647 w 107"/>
                <a:gd name="T5" fmla="*/ 0 h 162"/>
                <a:gd name="T6" fmla="*/ 0 w 107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62"/>
                <a:gd name="T14" fmla="*/ 107 w 107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62">
                  <a:moveTo>
                    <a:pt x="0" y="162"/>
                  </a:moveTo>
                  <a:lnTo>
                    <a:pt x="107" y="144"/>
                  </a:lnTo>
                  <a:lnTo>
                    <a:pt x="29" y="0"/>
                  </a:lnTo>
                  <a:lnTo>
                    <a:pt x="0" y="162"/>
                  </a:lnTo>
                  <a:close/>
                </a:path>
              </a:pathLst>
            </a:custGeom>
            <a:solidFill>
              <a:srgbClr val="60FF9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87" name="Freeform 431"/>
            <p:cNvSpPr>
              <a:spLocks/>
            </p:cNvSpPr>
            <p:nvPr/>
          </p:nvSpPr>
          <p:spPr bwMode="auto">
            <a:xfrm>
              <a:off x="6223000" y="3122613"/>
              <a:ext cx="169863" cy="257175"/>
            </a:xfrm>
            <a:custGeom>
              <a:avLst/>
              <a:gdLst>
                <a:gd name="T0" fmla="*/ 0 w 18"/>
                <a:gd name="T1" fmla="*/ 2147483647 h 27"/>
                <a:gd name="T2" fmla="*/ 2147483647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0" y="27"/>
                  </a:moveTo>
                  <a:lnTo>
                    <a:pt x="18" y="24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88" name="Freeform 432"/>
            <p:cNvSpPr>
              <a:spLocks/>
            </p:cNvSpPr>
            <p:nvPr/>
          </p:nvSpPr>
          <p:spPr bwMode="auto">
            <a:xfrm>
              <a:off x="6223000" y="3351213"/>
              <a:ext cx="169863" cy="247650"/>
            </a:xfrm>
            <a:custGeom>
              <a:avLst/>
              <a:gdLst>
                <a:gd name="T0" fmla="*/ 2147483647 w 107"/>
                <a:gd name="T1" fmla="*/ 2147483647 h 156"/>
                <a:gd name="T2" fmla="*/ 0 w 107"/>
                <a:gd name="T3" fmla="*/ 2147483647 h 156"/>
                <a:gd name="T4" fmla="*/ 2147483647 w 107"/>
                <a:gd name="T5" fmla="*/ 0 h 156"/>
                <a:gd name="T6" fmla="*/ 2147483647 w 107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56"/>
                <a:gd name="T14" fmla="*/ 107 w 107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56">
                  <a:moveTo>
                    <a:pt x="77" y="156"/>
                  </a:moveTo>
                  <a:lnTo>
                    <a:pt x="0" y="18"/>
                  </a:lnTo>
                  <a:lnTo>
                    <a:pt x="107" y="0"/>
                  </a:lnTo>
                  <a:lnTo>
                    <a:pt x="77" y="156"/>
                  </a:lnTo>
                  <a:close/>
                </a:path>
              </a:pathLst>
            </a:custGeom>
            <a:solidFill>
              <a:srgbClr val="10FFE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89" name="Freeform 433"/>
            <p:cNvSpPr>
              <a:spLocks/>
            </p:cNvSpPr>
            <p:nvPr/>
          </p:nvSpPr>
          <p:spPr bwMode="auto">
            <a:xfrm>
              <a:off x="6223000" y="3351213"/>
              <a:ext cx="169863" cy="247650"/>
            </a:xfrm>
            <a:custGeom>
              <a:avLst/>
              <a:gdLst>
                <a:gd name="T0" fmla="*/ 2147483647 w 18"/>
                <a:gd name="T1" fmla="*/ 2147483647 h 26"/>
                <a:gd name="T2" fmla="*/ 0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13" y="26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90" name="Oval 434"/>
            <p:cNvSpPr>
              <a:spLocks noChangeArrowheads="1"/>
            </p:cNvSpPr>
            <p:nvPr/>
          </p:nvSpPr>
          <p:spPr bwMode="auto">
            <a:xfrm>
              <a:off x="6326188" y="3313113"/>
              <a:ext cx="85725" cy="85725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91" name="Oval 435"/>
            <p:cNvSpPr>
              <a:spLocks noChangeArrowheads="1"/>
            </p:cNvSpPr>
            <p:nvPr/>
          </p:nvSpPr>
          <p:spPr bwMode="auto">
            <a:xfrm>
              <a:off x="6326188" y="3313113"/>
              <a:ext cx="85725" cy="85725"/>
            </a:xfrm>
            <a:prstGeom prst="ellips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92" name="Freeform 436"/>
            <p:cNvSpPr>
              <a:spLocks/>
            </p:cNvSpPr>
            <p:nvPr/>
          </p:nvSpPr>
          <p:spPr bwMode="auto">
            <a:xfrm>
              <a:off x="6194425" y="2398713"/>
              <a:ext cx="169863" cy="247650"/>
            </a:xfrm>
            <a:custGeom>
              <a:avLst/>
              <a:gdLst>
                <a:gd name="T0" fmla="*/ 0 w 107"/>
                <a:gd name="T1" fmla="*/ 2147483647 h 156"/>
                <a:gd name="T2" fmla="*/ 2147483647 w 107"/>
                <a:gd name="T3" fmla="*/ 2147483647 h 156"/>
                <a:gd name="T4" fmla="*/ 2147483647 w 107"/>
                <a:gd name="T5" fmla="*/ 0 h 156"/>
                <a:gd name="T6" fmla="*/ 0 w 107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56"/>
                <a:gd name="T14" fmla="*/ 107 w 107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56">
                  <a:moveTo>
                    <a:pt x="0" y="156"/>
                  </a:moveTo>
                  <a:lnTo>
                    <a:pt x="107" y="138"/>
                  </a:lnTo>
                  <a:lnTo>
                    <a:pt x="29" y="0"/>
                  </a:lnTo>
                  <a:lnTo>
                    <a:pt x="0" y="156"/>
                  </a:lnTo>
                  <a:close/>
                </a:path>
              </a:pathLst>
            </a:custGeom>
            <a:solidFill>
              <a:srgbClr val="FFAF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93" name="Freeform 437"/>
            <p:cNvSpPr>
              <a:spLocks/>
            </p:cNvSpPr>
            <p:nvPr/>
          </p:nvSpPr>
          <p:spPr bwMode="auto">
            <a:xfrm>
              <a:off x="6194425" y="2398713"/>
              <a:ext cx="169863" cy="247650"/>
            </a:xfrm>
            <a:custGeom>
              <a:avLst/>
              <a:gdLst>
                <a:gd name="T0" fmla="*/ 0 w 18"/>
                <a:gd name="T1" fmla="*/ 2147483647 h 26"/>
                <a:gd name="T2" fmla="*/ 2147483647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0" y="26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94" name="Freeform 438"/>
            <p:cNvSpPr>
              <a:spLocks/>
            </p:cNvSpPr>
            <p:nvPr/>
          </p:nvSpPr>
          <p:spPr bwMode="auto">
            <a:xfrm>
              <a:off x="6194425" y="2617788"/>
              <a:ext cx="169863" cy="257175"/>
            </a:xfrm>
            <a:custGeom>
              <a:avLst/>
              <a:gdLst>
                <a:gd name="T0" fmla="*/ 2147483647 w 107"/>
                <a:gd name="T1" fmla="*/ 2147483647 h 162"/>
                <a:gd name="T2" fmla="*/ 0 w 107"/>
                <a:gd name="T3" fmla="*/ 2147483647 h 162"/>
                <a:gd name="T4" fmla="*/ 2147483647 w 107"/>
                <a:gd name="T5" fmla="*/ 0 h 162"/>
                <a:gd name="T6" fmla="*/ 2147483647 w 107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62"/>
                <a:gd name="T14" fmla="*/ 107 w 107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62">
                  <a:moveTo>
                    <a:pt x="77" y="162"/>
                  </a:moveTo>
                  <a:lnTo>
                    <a:pt x="0" y="18"/>
                  </a:lnTo>
                  <a:lnTo>
                    <a:pt x="107" y="0"/>
                  </a:lnTo>
                  <a:lnTo>
                    <a:pt x="77" y="162"/>
                  </a:lnTo>
                  <a:close/>
                </a:path>
              </a:pathLst>
            </a:custGeom>
            <a:solidFill>
              <a:srgbClr val="EFFF1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95" name="Freeform 439"/>
            <p:cNvSpPr>
              <a:spLocks/>
            </p:cNvSpPr>
            <p:nvPr/>
          </p:nvSpPr>
          <p:spPr bwMode="auto">
            <a:xfrm>
              <a:off x="6194425" y="2617788"/>
              <a:ext cx="169863" cy="257175"/>
            </a:xfrm>
            <a:custGeom>
              <a:avLst/>
              <a:gdLst>
                <a:gd name="T0" fmla="*/ 2147483647 w 18"/>
                <a:gd name="T1" fmla="*/ 2147483647 h 27"/>
                <a:gd name="T2" fmla="*/ 0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13" y="27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96" name="Freeform 440"/>
            <p:cNvSpPr>
              <a:spLocks/>
            </p:cNvSpPr>
            <p:nvPr/>
          </p:nvSpPr>
          <p:spPr bwMode="auto">
            <a:xfrm>
              <a:off x="6165850" y="1895475"/>
              <a:ext cx="169863" cy="246063"/>
            </a:xfrm>
            <a:custGeom>
              <a:avLst/>
              <a:gdLst>
                <a:gd name="T0" fmla="*/ 2147483647 w 107"/>
                <a:gd name="T1" fmla="*/ 2147483647 h 155"/>
                <a:gd name="T2" fmla="*/ 0 w 107"/>
                <a:gd name="T3" fmla="*/ 2147483647 h 155"/>
                <a:gd name="T4" fmla="*/ 2147483647 w 107"/>
                <a:gd name="T5" fmla="*/ 0 h 155"/>
                <a:gd name="T6" fmla="*/ 2147483647 w 107"/>
                <a:gd name="T7" fmla="*/ 2147483647 h 15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55"/>
                <a:gd name="T14" fmla="*/ 107 w 107"/>
                <a:gd name="T15" fmla="*/ 155 h 15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55">
                  <a:moveTo>
                    <a:pt x="77" y="155"/>
                  </a:moveTo>
                  <a:lnTo>
                    <a:pt x="0" y="18"/>
                  </a:lnTo>
                  <a:lnTo>
                    <a:pt x="107" y="0"/>
                  </a:lnTo>
                  <a:lnTo>
                    <a:pt x="77" y="155"/>
                  </a:lnTo>
                  <a:close/>
                </a:path>
              </a:pathLst>
            </a:custGeom>
            <a:solidFill>
              <a:srgbClr val="FF3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97" name="Freeform 441"/>
            <p:cNvSpPr>
              <a:spLocks/>
            </p:cNvSpPr>
            <p:nvPr/>
          </p:nvSpPr>
          <p:spPr bwMode="auto">
            <a:xfrm>
              <a:off x="6165850" y="1895475"/>
              <a:ext cx="169863" cy="246063"/>
            </a:xfrm>
            <a:custGeom>
              <a:avLst/>
              <a:gdLst>
                <a:gd name="T0" fmla="*/ 2147483647 w 18"/>
                <a:gd name="T1" fmla="*/ 2147483647 h 26"/>
                <a:gd name="T2" fmla="*/ 0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13" y="26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98" name="Oval 442"/>
            <p:cNvSpPr>
              <a:spLocks noChangeArrowheads="1"/>
            </p:cNvSpPr>
            <p:nvPr/>
          </p:nvSpPr>
          <p:spPr bwMode="auto">
            <a:xfrm>
              <a:off x="6288088" y="1809750"/>
              <a:ext cx="85725" cy="85725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99" name="Oval 443"/>
            <p:cNvSpPr>
              <a:spLocks noChangeArrowheads="1"/>
            </p:cNvSpPr>
            <p:nvPr/>
          </p:nvSpPr>
          <p:spPr bwMode="auto">
            <a:xfrm>
              <a:off x="6288088" y="1809750"/>
              <a:ext cx="85725" cy="85725"/>
            </a:xfrm>
            <a:prstGeom prst="ellips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00" name="Freeform 444"/>
            <p:cNvSpPr>
              <a:spLocks/>
            </p:cNvSpPr>
            <p:nvPr/>
          </p:nvSpPr>
          <p:spPr bwMode="auto">
            <a:xfrm>
              <a:off x="6146800" y="2646363"/>
              <a:ext cx="169863" cy="257175"/>
            </a:xfrm>
            <a:custGeom>
              <a:avLst/>
              <a:gdLst>
                <a:gd name="T0" fmla="*/ 0 w 107"/>
                <a:gd name="T1" fmla="*/ 2147483647 h 162"/>
                <a:gd name="T2" fmla="*/ 2147483647 w 107"/>
                <a:gd name="T3" fmla="*/ 2147483647 h 162"/>
                <a:gd name="T4" fmla="*/ 2147483647 w 107"/>
                <a:gd name="T5" fmla="*/ 0 h 162"/>
                <a:gd name="T6" fmla="*/ 0 w 107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62"/>
                <a:gd name="T14" fmla="*/ 107 w 107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62">
                  <a:moveTo>
                    <a:pt x="0" y="162"/>
                  </a:moveTo>
                  <a:lnTo>
                    <a:pt x="107" y="144"/>
                  </a:lnTo>
                  <a:lnTo>
                    <a:pt x="30" y="0"/>
                  </a:lnTo>
                  <a:lnTo>
                    <a:pt x="0" y="162"/>
                  </a:lnTo>
                  <a:close/>
                </a:path>
              </a:pathLst>
            </a:custGeom>
            <a:solidFill>
              <a:srgbClr val="FFFF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01" name="Freeform 445"/>
            <p:cNvSpPr>
              <a:spLocks/>
            </p:cNvSpPr>
            <p:nvPr/>
          </p:nvSpPr>
          <p:spPr bwMode="auto">
            <a:xfrm>
              <a:off x="6146800" y="2646363"/>
              <a:ext cx="169863" cy="257175"/>
            </a:xfrm>
            <a:custGeom>
              <a:avLst/>
              <a:gdLst>
                <a:gd name="T0" fmla="*/ 0 w 18"/>
                <a:gd name="T1" fmla="*/ 2147483647 h 27"/>
                <a:gd name="T2" fmla="*/ 2147483647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0" y="27"/>
                  </a:moveTo>
                  <a:lnTo>
                    <a:pt x="18" y="24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02" name="Freeform 446"/>
            <p:cNvSpPr>
              <a:spLocks/>
            </p:cNvSpPr>
            <p:nvPr/>
          </p:nvSpPr>
          <p:spPr bwMode="auto">
            <a:xfrm>
              <a:off x="6146800" y="2874963"/>
              <a:ext cx="169863" cy="247650"/>
            </a:xfrm>
            <a:custGeom>
              <a:avLst/>
              <a:gdLst>
                <a:gd name="T0" fmla="*/ 2147483647 w 107"/>
                <a:gd name="T1" fmla="*/ 2147483647 h 156"/>
                <a:gd name="T2" fmla="*/ 0 w 107"/>
                <a:gd name="T3" fmla="*/ 2147483647 h 156"/>
                <a:gd name="T4" fmla="*/ 2147483647 w 107"/>
                <a:gd name="T5" fmla="*/ 0 h 156"/>
                <a:gd name="T6" fmla="*/ 2147483647 w 107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56"/>
                <a:gd name="T14" fmla="*/ 107 w 107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56">
                  <a:moveTo>
                    <a:pt x="77" y="156"/>
                  </a:moveTo>
                  <a:lnTo>
                    <a:pt x="0" y="18"/>
                  </a:lnTo>
                  <a:lnTo>
                    <a:pt x="107" y="0"/>
                  </a:lnTo>
                  <a:lnTo>
                    <a:pt x="77" y="156"/>
                  </a:lnTo>
                  <a:close/>
                </a:path>
              </a:pathLst>
            </a:custGeom>
            <a:solidFill>
              <a:srgbClr val="AFFF5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03" name="Freeform 447"/>
            <p:cNvSpPr>
              <a:spLocks/>
            </p:cNvSpPr>
            <p:nvPr/>
          </p:nvSpPr>
          <p:spPr bwMode="auto">
            <a:xfrm>
              <a:off x="6146800" y="2874963"/>
              <a:ext cx="169863" cy="247650"/>
            </a:xfrm>
            <a:custGeom>
              <a:avLst/>
              <a:gdLst>
                <a:gd name="T0" fmla="*/ 2147483647 w 18"/>
                <a:gd name="T1" fmla="*/ 2147483647 h 26"/>
                <a:gd name="T2" fmla="*/ 0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13" y="26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04" name="Freeform 448"/>
            <p:cNvSpPr>
              <a:spLocks/>
            </p:cNvSpPr>
            <p:nvPr/>
          </p:nvSpPr>
          <p:spPr bwMode="auto">
            <a:xfrm>
              <a:off x="6118225" y="1924050"/>
              <a:ext cx="169863" cy="255588"/>
            </a:xfrm>
            <a:custGeom>
              <a:avLst/>
              <a:gdLst>
                <a:gd name="T0" fmla="*/ 0 w 107"/>
                <a:gd name="T1" fmla="*/ 2147483647 h 161"/>
                <a:gd name="T2" fmla="*/ 2147483647 w 107"/>
                <a:gd name="T3" fmla="*/ 2147483647 h 161"/>
                <a:gd name="T4" fmla="*/ 2147483647 w 107"/>
                <a:gd name="T5" fmla="*/ 0 h 161"/>
                <a:gd name="T6" fmla="*/ 0 w 107"/>
                <a:gd name="T7" fmla="*/ 2147483647 h 16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61"/>
                <a:gd name="T14" fmla="*/ 107 w 107"/>
                <a:gd name="T15" fmla="*/ 161 h 16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61">
                  <a:moveTo>
                    <a:pt x="0" y="161"/>
                  </a:moveTo>
                  <a:lnTo>
                    <a:pt x="107" y="137"/>
                  </a:lnTo>
                  <a:lnTo>
                    <a:pt x="30" y="0"/>
                  </a:lnTo>
                  <a:lnTo>
                    <a:pt x="0" y="161"/>
                  </a:lnTo>
                  <a:close/>
                </a:path>
              </a:pathLst>
            </a:custGeom>
            <a:solidFill>
              <a:srgbClr val="FF1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05" name="Freeform 449"/>
            <p:cNvSpPr>
              <a:spLocks/>
            </p:cNvSpPr>
            <p:nvPr/>
          </p:nvSpPr>
          <p:spPr bwMode="auto">
            <a:xfrm>
              <a:off x="6118225" y="1924050"/>
              <a:ext cx="169863" cy="255588"/>
            </a:xfrm>
            <a:custGeom>
              <a:avLst/>
              <a:gdLst>
                <a:gd name="T0" fmla="*/ 0 w 18"/>
                <a:gd name="T1" fmla="*/ 2147483647 h 27"/>
                <a:gd name="T2" fmla="*/ 2147483647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0" y="27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06" name="Freeform 450"/>
            <p:cNvSpPr>
              <a:spLocks/>
            </p:cNvSpPr>
            <p:nvPr/>
          </p:nvSpPr>
          <p:spPr bwMode="auto">
            <a:xfrm>
              <a:off x="6118225" y="2141538"/>
              <a:ext cx="169863" cy="257175"/>
            </a:xfrm>
            <a:custGeom>
              <a:avLst/>
              <a:gdLst>
                <a:gd name="T0" fmla="*/ 2147483647 w 107"/>
                <a:gd name="T1" fmla="*/ 2147483647 h 162"/>
                <a:gd name="T2" fmla="*/ 0 w 107"/>
                <a:gd name="T3" fmla="*/ 2147483647 h 162"/>
                <a:gd name="T4" fmla="*/ 2147483647 w 107"/>
                <a:gd name="T5" fmla="*/ 0 h 162"/>
                <a:gd name="T6" fmla="*/ 2147483647 w 107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62"/>
                <a:gd name="T14" fmla="*/ 107 w 107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62">
                  <a:moveTo>
                    <a:pt x="77" y="162"/>
                  </a:moveTo>
                  <a:lnTo>
                    <a:pt x="0" y="24"/>
                  </a:lnTo>
                  <a:lnTo>
                    <a:pt x="107" y="0"/>
                  </a:lnTo>
                  <a:lnTo>
                    <a:pt x="77" y="162"/>
                  </a:lnTo>
                  <a:close/>
                </a:path>
              </a:pathLst>
            </a:custGeom>
            <a:solidFill>
              <a:srgbClr val="FF7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07" name="Freeform 451"/>
            <p:cNvSpPr>
              <a:spLocks/>
            </p:cNvSpPr>
            <p:nvPr/>
          </p:nvSpPr>
          <p:spPr bwMode="auto">
            <a:xfrm>
              <a:off x="6118225" y="2141538"/>
              <a:ext cx="169863" cy="257175"/>
            </a:xfrm>
            <a:custGeom>
              <a:avLst/>
              <a:gdLst>
                <a:gd name="T0" fmla="*/ 2147483647 w 18"/>
                <a:gd name="T1" fmla="*/ 2147483647 h 27"/>
                <a:gd name="T2" fmla="*/ 0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13" y="27"/>
                  </a:moveTo>
                  <a:lnTo>
                    <a:pt x="0" y="4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08" name="Freeform 452"/>
            <p:cNvSpPr>
              <a:spLocks/>
            </p:cNvSpPr>
            <p:nvPr/>
          </p:nvSpPr>
          <p:spPr bwMode="auto">
            <a:xfrm>
              <a:off x="6099175" y="3122613"/>
              <a:ext cx="169863" cy="257175"/>
            </a:xfrm>
            <a:custGeom>
              <a:avLst/>
              <a:gdLst>
                <a:gd name="T0" fmla="*/ 2147483647 w 107"/>
                <a:gd name="T1" fmla="*/ 2147483647 h 162"/>
                <a:gd name="T2" fmla="*/ 0 w 107"/>
                <a:gd name="T3" fmla="*/ 2147483647 h 162"/>
                <a:gd name="T4" fmla="*/ 2147483647 w 107"/>
                <a:gd name="T5" fmla="*/ 0 h 162"/>
                <a:gd name="T6" fmla="*/ 2147483647 w 107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62"/>
                <a:gd name="T14" fmla="*/ 107 w 107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62">
                  <a:moveTo>
                    <a:pt x="78" y="162"/>
                  </a:moveTo>
                  <a:lnTo>
                    <a:pt x="0" y="24"/>
                  </a:lnTo>
                  <a:lnTo>
                    <a:pt x="107" y="0"/>
                  </a:lnTo>
                  <a:lnTo>
                    <a:pt x="78" y="162"/>
                  </a:lnTo>
                  <a:close/>
                </a:path>
              </a:pathLst>
            </a:custGeom>
            <a:solidFill>
              <a:srgbClr val="60FF9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09" name="Freeform 453"/>
            <p:cNvSpPr>
              <a:spLocks/>
            </p:cNvSpPr>
            <p:nvPr/>
          </p:nvSpPr>
          <p:spPr bwMode="auto">
            <a:xfrm>
              <a:off x="6099175" y="3122613"/>
              <a:ext cx="169863" cy="257175"/>
            </a:xfrm>
            <a:custGeom>
              <a:avLst/>
              <a:gdLst>
                <a:gd name="T0" fmla="*/ 2147483647 w 18"/>
                <a:gd name="T1" fmla="*/ 2147483647 h 27"/>
                <a:gd name="T2" fmla="*/ 0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13" y="27"/>
                  </a:moveTo>
                  <a:lnTo>
                    <a:pt x="0" y="4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10" name="Freeform 454"/>
            <p:cNvSpPr>
              <a:spLocks/>
            </p:cNvSpPr>
            <p:nvPr/>
          </p:nvSpPr>
          <p:spPr bwMode="auto">
            <a:xfrm>
              <a:off x="6099175" y="2903538"/>
              <a:ext cx="169863" cy="257175"/>
            </a:xfrm>
            <a:custGeom>
              <a:avLst/>
              <a:gdLst>
                <a:gd name="T0" fmla="*/ 0 w 107"/>
                <a:gd name="T1" fmla="*/ 2147483647 h 162"/>
                <a:gd name="T2" fmla="*/ 2147483647 w 107"/>
                <a:gd name="T3" fmla="*/ 2147483647 h 162"/>
                <a:gd name="T4" fmla="*/ 2147483647 w 107"/>
                <a:gd name="T5" fmla="*/ 0 h 162"/>
                <a:gd name="T6" fmla="*/ 0 w 107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62"/>
                <a:gd name="T14" fmla="*/ 107 w 107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62">
                  <a:moveTo>
                    <a:pt x="0" y="162"/>
                  </a:moveTo>
                  <a:lnTo>
                    <a:pt x="107" y="138"/>
                  </a:lnTo>
                  <a:lnTo>
                    <a:pt x="30" y="0"/>
                  </a:lnTo>
                  <a:lnTo>
                    <a:pt x="0" y="162"/>
                  </a:lnTo>
                  <a:close/>
                </a:path>
              </a:pathLst>
            </a:custGeom>
            <a:solidFill>
              <a:srgbClr val="BFFF4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11" name="Freeform 455"/>
            <p:cNvSpPr>
              <a:spLocks/>
            </p:cNvSpPr>
            <p:nvPr/>
          </p:nvSpPr>
          <p:spPr bwMode="auto">
            <a:xfrm>
              <a:off x="6099175" y="2903538"/>
              <a:ext cx="169863" cy="257175"/>
            </a:xfrm>
            <a:custGeom>
              <a:avLst/>
              <a:gdLst>
                <a:gd name="T0" fmla="*/ 0 w 18"/>
                <a:gd name="T1" fmla="*/ 2147483647 h 27"/>
                <a:gd name="T2" fmla="*/ 2147483647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0" y="27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12" name="Oval 456"/>
            <p:cNvSpPr>
              <a:spLocks noChangeArrowheads="1"/>
            </p:cNvSpPr>
            <p:nvPr/>
          </p:nvSpPr>
          <p:spPr bwMode="auto">
            <a:xfrm>
              <a:off x="6223000" y="3141663"/>
              <a:ext cx="84138" cy="85725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13" name="Oval 457"/>
            <p:cNvSpPr>
              <a:spLocks noChangeArrowheads="1"/>
            </p:cNvSpPr>
            <p:nvPr/>
          </p:nvSpPr>
          <p:spPr bwMode="auto">
            <a:xfrm>
              <a:off x="6223000" y="3141663"/>
              <a:ext cx="84138" cy="85725"/>
            </a:xfrm>
            <a:prstGeom prst="ellips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14" name="Freeform 458"/>
            <p:cNvSpPr>
              <a:spLocks/>
            </p:cNvSpPr>
            <p:nvPr/>
          </p:nvSpPr>
          <p:spPr bwMode="auto">
            <a:xfrm>
              <a:off x="6070600" y="2179638"/>
              <a:ext cx="169863" cy="247650"/>
            </a:xfrm>
            <a:custGeom>
              <a:avLst/>
              <a:gdLst>
                <a:gd name="T0" fmla="*/ 0 w 107"/>
                <a:gd name="T1" fmla="*/ 2147483647 h 156"/>
                <a:gd name="T2" fmla="*/ 2147483647 w 107"/>
                <a:gd name="T3" fmla="*/ 2147483647 h 156"/>
                <a:gd name="T4" fmla="*/ 2147483647 w 107"/>
                <a:gd name="T5" fmla="*/ 0 h 156"/>
                <a:gd name="T6" fmla="*/ 0 w 107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56"/>
                <a:gd name="T14" fmla="*/ 107 w 107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56">
                  <a:moveTo>
                    <a:pt x="0" y="156"/>
                  </a:moveTo>
                  <a:lnTo>
                    <a:pt x="107" y="138"/>
                  </a:lnTo>
                  <a:lnTo>
                    <a:pt x="30" y="0"/>
                  </a:lnTo>
                  <a:lnTo>
                    <a:pt x="0" y="156"/>
                  </a:lnTo>
                  <a:close/>
                </a:path>
              </a:pathLst>
            </a:custGeom>
            <a:solidFill>
              <a:srgbClr val="FF6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15" name="Freeform 459"/>
            <p:cNvSpPr>
              <a:spLocks/>
            </p:cNvSpPr>
            <p:nvPr/>
          </p:nvSpPr>
          <p:spPr bwMode="auto">
            <a:xfrm>
              <a:off x="6070600" y="2179638"/>
              <a:ext cx="169863" cy="247650"/>
            </a:xfrm>
            <a:custGeom>
              <a:avLst/>
              <a:gdLst>
                <a:gd name="T0" fmla="*/ 0 w 18"/>
                <a:gd name="T1" fmla="*/ 2147483647 h 26"/>
                <a:gd name="T2" fmla="*/ 2147483647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0" y="26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16" name="Freeform 460"/>
            <p:cNvSpPr>
              <a:spLocks/>
            </p:cNvSpPr>
            <p:nvPr/>
          </p:nvSpPr>
          <p:spPr bwMode="auto">
            <a:xfrm>
              <a:off x="6070600" y="2398713"/>
              <a:ext cx="169863" cy="247650"/>
            </a:xfrm>
            <a:custGeom>
              <a:avLst/>
              <a:gdLst>
                <a:gd name="T0" fmla="*/ 2147483647 w 107"/>
                <a:gd name="T1" fmla="*/ 2147483647 h 156"/>
                <a:gd name="T2" fmla="*/ 0 w 107"/>
                <a:gd name="T3" fmla="*/ 2147483647 h 156"/>
                <a:gd name="T4" fmla="*/ 2147483647 w 107"/>
                <a:gd name="T5" fmla="*/ 0 h 156"/>
                <a:gd name="T6" fmla="*/ 2147483647 w 107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56"/>
                <a:gd name="T14" fmla="*/ 107 w 107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56">
                  <a:moveTo>
                    <a:pt x="78" y="156"/>
                  </a:moveTo>
                  <a:lnTo>
                    <a:pt x="0" y="18"/>
                  </a:lnTo>
                  <a:lnTo>
                    <a:pt x="107" y="0"/>
                  </a:lnTo>
                  <a:lnTo>
                    <a:pt x="78" y="156"/>
                  </a:lnTo>
                  <a:close/>
                </a:path>
              </a:pathLst>
            </a:custGeom>
            <a:solidFill>
              <a:srgbClr val="FFAF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17" name="Freeform 461"/>
            <p:cNvSpPr>
              <a:spLocks/>
            </p:cNvSpPr>
            <p:nvPr/>
          </p:nvSpPr>
          <p:spPr bwMode="auto">
            <a:xfrm>
              <a:off x="6070600" y="2398713"/>
              <a:ext cx="169863" cy="247650"/>
            </a:xfrm>
            <a:custGeom>
              <a:avLst/>
              <a:gdLst>
                <a:gd name="T0" fmla="*/ 2147483647 w 18"/>
                <a:gd name="T1" fmla="*/ 2147483647 h 26"/>
                <a:gd name="T2" fmla="*/ 0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13" y="26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18" name="Freeform 462"/>
            <p:cNvSpPr>
              <a:spLocks/>
            </p:cNvSpPr>
            <p:nvPr/>
          </p:nvSpPr>
          <p:spPr bwMode="auto">
            <a:xfrm>
              <a:off x="6022975" y="2646363"/>
              <a:ext cx="171450" cy="257175"/>
            </a:xfrm>
            <a:custGeom>
              <a:avLst/>
              <a:gdLst>
                <a:gd name="T0" fmla="*/ 2147483647 w 108"/>
                <a:gd name="T1" fmla="*/ 2147483647 h 162"/>
                <a:gd name="T2" fmla="*/ 0 w 108"/>
                <a:gd name="T3" fmla="*/ 2147483647 h 162"/>
                <a:gd name="T4" fmla="*/ 2147483647 w 108"/>
                <a:gd name="T5" fmla="*/ 0 h 162"/>
                <a:gd name="T6" fmla="*/ 2147483647 w 108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2"/>
                <a:gd name="T14" fmla="*/ 108 w 108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2">
                  <a:moveTo>
                    <a:pt x="78" y="162"/>
                  </a:moveTo>
                  <a:lnTo>
                    <a:pt x="0" y="24"/>
                  </a:lnTo>
                  <a:lnTo>
                    <a:pt x="108" y="0"/>
                  </a:lnTo>
                  <a:lnTo>
                    <a:pt x="78" y="162"/>
                  </a:lnTo>
                  <a:close/>
                </a:path>
              </a:pathLst>
            </a:custGeom>
            <a:solidFill>
              <a:srgbClr val="FFFF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19" name="Freeform 463"/>
            <p:cNvSpPr>
              <a:spLocks/>
            </p:cNvSpPr>
            <p:nvPr/>
          </p:nvSpPr>
          <p:spPr bwMode="auto">
            <a:xfrm>
              <a:off x="6022975" y="2646363"/>
              <a:ext cx="171450" cy="257175"/>
            </a:xfrm>
            <a:custGeom>
              <a:avLst/>
              <a:gdLst>
                <a:gd name="T0" fmla="*/ 2147483647 w 18"/>
                <a:gd name="T1" fmla="*/ 2147483647 h 27"/>
                <a:gd name="T2" fmla="*/ 0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13" y="27"/>
                  </a:moveTo>
                  <a:lnTo>
                    <a:pt x="0" y="4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20" name="Freeform 464"/>
            <p:cNvSpPr>
              <a:spLocks/>
            </p:cNvSpPr>
            <p:nvPr/>
          </p:nvSpPr>
          <p:spPr bwMode="auto">
            <a:xfrm>
              <a:off x="6022975" y="2427288"/>
              <a:ext cx="171450" cy="257175"/>
            </a:xfrm>
            <a:custGeom>
              <a:avLst/>
              <a:gdLst>
                <a:gd name="T0" fmla="*/ 0 w 108"/>
                <a:gd name="T1" fmla="*/ 2147483647 h 162"/>
                <a:gd name="T2" fmla="*/ 2147483647 w 108"/>
                <a:gd name="T3" fmla="*/ 2147483647 h 162"/>
                <a:gd name="T4" fmla="*/ 2147483647 w 108"/>
                <a:gd name="T5" fmla="*/ 0 h 162"/>
                <a:gd name="T6" fmla="*/ 0 w 108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2"/>
                <a:gd name="T14" fmla="*/ 108 w 108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2">
                  <a:moveTo>
                    <a:pt x="0" y="162"/>
                  </a:moveTo>
                  <a:lnTo>
                    <a:pt x="108" y="138"/>
                  </a:lnTo>
                  <a:lnTo>
                    <a:pt x="30" y="0"/>
                  </a:lnTo>
                  <a:lnTo>
                    <a:pt x="0" y="162"/>
                  </a:lnTo>
                  <a:close/>
                </a:path>
              </a:pathLst>
            </a:custGeom>
            <a:solidFill>
              <a:srgbClr val="FF9F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21" name="Freeform 465"/>
            <p:cNvSpPr>
              <a:spLocks/>
            </p:cNvSpPr>
            <p:nvPr/>
          </p:nvSpPr>
          <p:spPr bwMode="auto">
            <a:xfrm>
              <a:off x="6022975" y="2427288"/>
              <a:ext cx="171450" cy="257175"/>
            </a:xfrm>
            <a:custGeom>
              <a:avLst/>
              <a:gdLst>
                <a:gd name="T0" fmla="*/ 0 w 18"/>
                <a:gd name="T1" fmla="*/ 2147483647 h 27"/>
                <a:gd name="T2" fmla="*/ 2147483647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0" y="27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22" name="Oval 466"/>
            <p:cNvSpPr>
              <a:spLocks noChangeArrowheads="1"/>
            </p:cNvSpPr>
            <p:nvPr/>
          </p:nvSpPr>
          <p:spPr bwMode="auto">
            <a:xfrm>
              <a:off x="6127750" y="2055813"/>
              <a:ext cx="85725" cy="85725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23" name="Oval 467"/>
            <p:cNvSpPr>
              <a:spLocks noChangeArrowheads="1"/>
            </p:cNvSpPr>
            <p:nvPr/>
          </p:nvSpPr>
          <p:spPr bwMode="auto">
            <a:xfrm>
              <a:off x="6127750" y="2055813"/>
              <a:ext cx="85725" cy="85725"/>
            </a:xfrm>
            <a:prstGeom prst="ellips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24" name="Oval 468"/>
            <p:cNvSpPr>
              <a:spLocks noChangeArrowheads="1"/>
            </p:cNvSpPr>
            <p:nvPr/>
          </p:nvSpPr>
          <p:spPr bwMode="auto">
            <a:xfrm>
              <a:off x="6099175" y="1970088"/>
              <a:ext cx="85725" cy="85725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25" name="Oval 469"/>
            <p:cNvSpPr>
              <a:spLocks noChangeArrowheads="1"/>
            </p:cNvSpPr>
            <p:nvPr/>
          </p:nvSpPr>
          <p:spPr bwMode="auto">
            <a:xfrm>
              <a:off x="6099175" y="1970088"/>
              <a:ext cx="85725" cy="85725"/>
            </a:xfrm>
            <a:prstGeom prst="ellips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26" name="Freeform 470"/>
            <p:cNvSpPr>
              <a:spLocks/>
            </p:cNvSpPr>
            <p:nvPr/>
          </p:nvSpPr>
          <p:spPr bwMode="auto">
            <a:xfrm>
              <a:off x="5994400" y="1924050"/>
              <a:ext cx="171450" cy="255588"/>
            </a:xfrm>
            <a:custGeom>
              <a:avLst/>
              <a:gdLst>
                <a:gd name="T0" fmla="*/ 2147483647 w 108"/>
                <a:gd name="T1" fmla="*/ 2147483647 h 161"/>
                <a:gd name="T2" fmla="*/ 0 w 108"/>
                <a:gd name="T3" fmla="*/ 2147483647 h 161"/>
                <a:gd name="T4" fmla="*/ 2147483647 w 108"/>
                <a:gd name="T5" fmla="*/ 0 h 161"/>
                <a:gd name="T6" fmla="*/ 2147483647 w 108"/>
                <a:gd name="T7" fmla="*/ 2147483647 h 16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1"/>
                <a:gd name="T14" fmla="*/ 108 w 108"/>
                <a:gd name="T15" fmla="*/ 161 h 16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1">
                  <a:moveTo>
                    <a:pt x="78" y="161"/>
                  </a:moveTo>
                  <a:lnTo>
                    <a:pt x="0" y="17"/>
                  </a:lnTo>
                  <a:lnTo>
                    <a:pt x="108" y="0"/>
                  </a:lnTo>
                  <a:lnTo>
                    <a:pt x="78" y="161"/>
                  </a:lnTo>
                  <a:close/>
                </a:path>
              </a:pathLst>
            </a:custGeom>
            <a:solidFill>
              <a:srgbClr val="FF1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27" name="Freeform 471"/>
            <p:cNvSpPr>
              <a:spLocks/>
            </p:cNvSpPr>
            <p:nvPr/>
          </p:nvSpPr>
          <p:spPr bwMode="auto">
            <a:xfrm>
              <a:off x="5994400" y="1924050"/>
              <a:ext cx="171450" cy="255588"/>
            </a:xfrm>
            <a:custGeom>
              <a:avLst/>
              <a:gdLst>
                <a:gd name="T0" fmla="*/ 2147483647 w 18"/>
                <a:gd name="T1" fmla="*/ 2147483647 h 27"/>
                <a:gd name="T2" fmla="*/ 0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13" y="27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28" name="Oval 472"/>
            <p:cNvSpPr>
              <a:spLocks noChangeArrowheads="1"/>
            </p:cNvSpPr>
            <p:nvPr/>
          </p:nvSpPr>
          <p:spPr bwMode="auto">
            <a:xfrm>
              <a:off x="6070600" y="2874963"/>
              <a:ext cx="85725" cy="85725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29" name="Oval 473"/>
            <p:cNvSpPr>
              <a:spLocks noChangeArrowheads="1"/>
            </p:cNvSpPr>
            <p:nvPr/>
          </p:nvSpPr>
          <p:spPr bwMode="auto">
            <a:xfrm>
              <a:off x="6070600" y="2874963"/>
              <a:ext cx="85725" cy="85725"/>
            </a:xfrm>
            <a:prstGeom prst="ellips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30" name="Freeform 474"/>
            <p:cNvSpPr>
              <a:spLocks/>
            </p:cNvSpPr>
            <p:nvPr/>
          </p:nvSpPr>
          <p:spPr bwMode="auto">
            <a:xfrm>
              <a:off x="5965825" y="2684463"/>
              <a:ext cx="180975" cy="247650"/>
            </a:xfrm>
            <a:custGeom>
              <a:avLst/>
              <a:gdLst>
                <a:gd name="T0" fmla="*/ 0 w 114"/>
                <a:gd name="T1" fmla="*/ 2147483647 h 156"/>
                <a:gd name="T2" fmla="*/ 2147483647 w 114"/>
                <a:gd name="T3" fmla="*/ 2147483647 h 156"/>
                <a:gd name="T4" fmla="*/ 2147483647 w 114"/>
                <a:gd name="T5" fmla="*/ 0 h 156"/>
                <a:gd name="T6" fmla="*/ 0 w 114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4"/>
                <a:gd name="T13" fmla="*/ 0 h 156"/>
                <a:gd name="T14" fmla="*/ 114 w 114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4" h="156">
                  <a:moveTo>
                    <a:pt x="0" y="156"/>
                  </a:moveTo>
                  <a:lnTo>
                    <a:pt x="114" y="138"/>
                  </a:lnTo>
                  <a:lnTo>
                    <a:pt x="36" y="0"/>
                  </a:lnTo>
                  <a:lnTo>
                    <a:pt x="0" y="156"/>
                  </a:lnTo>
                  <a:close/>
                </a:path>
              </a:pathLst>
            </a:custGeom>
            <a:solidFill>
              <a:srgbClr val="FFDF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31" name="Freeform 475"/>
            <p:cNvSpPr>
              <a:spLocks/>
            </p:cNvSpPr>
            <p:nvPr/>
          </p:nvSpPr>
          <p:spPr bwMode="auto">
            <a:xfrm>
              <a:off x="5965825" y="2684463"/>
              <a:ext cx="180975" cy="247650"/>
            </a:xfrm>
            <a:custGeom>
              <a:avLst/>
              <a:gdLst>
                <a:gd name="T0" fmla="*/ 0 w 19"/>
                <a:gd name="T1" fmla="*/ 2147483647 h 26"/>
                <a:gd name="T2" fmla="*/ 2147483647 w 19"/>
                <a:gd name="T3" fmla="*/ 2147483647 h 26"/>
                <a:gd name="T4" fmla="*/ 2147483647 w 19"/>
                <a:gd name="T5" fmla="*/ 0 h 26"/>
                <a:gd name="T6" fmla="*/ 0 60000 65536"/>
                <a:gd name="T7" fmla="*/ 0 60000 65536"/>
                <a:gd name="T8" fmla="*/ 0 60000 65536"/>
                <a:gd name="T9" fmla="*/ 0 w 19"/>
                <a:gd name="T10" fmla="*/ 0 h 26"/>
                <a:gd name="T11" fmla="*/ 19 w 19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9" h="26">
                  <a:moveTo>
                    <a:pt x="0" y="26"/>
                  </a:moveTo>
                  <a:lnTo>
                    <a:pt x="19" y="23"/>
                  </a:lnTo>
                  <a:lnTo>
                    <a:pt x="6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32" name="Freeform 476"/>
            <p:cNvSpPr>
              <a:spLocks/>
            </p:cNvSpPr>
            <p:nvPr/>
          </p:nvSpPr>
          <p:spPr bwMode="auto">
            <a:xfrm>
              <a:off x="5842000" y="2684463"/>
              <a:ext cx="180975" cy="247650"/>
            </a:xfrm>
            <a:custGeom>
              <a:avLst/>
              <a:gdLst>
                <a:gd name="T0" fmla="*/ 2147483647 w 114"/>
                <a:gd name="T1" fmla="*/ 2147483647 h 156"/>
                <a:gd name="T2" fmla="*/ 0 w 114"/>
                <a:gd name="T3" fmla="*/ 2147483647 h 156"/>
                <a:gd name="T4" fmla="*/ 2147483647 w 114"/>
                <a:gd name="T5" fmla="*/ 0 h 156"/>
                <a:gd name="T6" fmla="*/ 2147483647 w 114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4"/>
                <a:gd name="T13" fmla="*/ 0 h 156"/>
                <a:gd name="T14" fmla="*/ 114 w 114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4" h="156">
                  <a:moveTo>
                    <a:pt x="78" y="156"/>
                  </a:moveTo>
                  <a:lnTo>
                    <a:pt x="0" y="18"/>
                  </a:lnTo>
                  <a:lnTo>
                    <a:pt x="114" y="0"/>
                  </a:lnTo>
                  <a:lnTo>
                    <a:pt x="78" y="156"/>
                  </a:lnTo>
                  <a:close/>
                </a:path>
              </a:pathLst>
            </a:custGeom>
            <a:solidFill>
              <a:srgbClr val="FFDF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33" name="Freeform 477"/>
            <p:cNvSpPr>
              <a:spLocks/>
            </p:cNvSpPr>
            <p:nvPr/>
          </p:nvSpPr>
          <p:spPr bwMode="auto">
            <a:xfrm>
              <a:off x="5842000" y="2684463"/>
              <a:ext cx="180975" cy="247650"/>
            </a:xfrm>
            <a:custGeom>
              <a:avLst/>
              <a:gdLst>
                <a:gd name="T0" fmla="*/ 2147483647 w 19"/>
                <a:gd name="T1" fmla="*/ 2147483647 h 26"/>
                <a:gd name="T2" fmla="*/ 0 w 19"/>
                <a:gd name="T3" fmla="*/ 2147483647 h 26"/>
                <a:gd name="T4" fmla="*/ 2147483647 w 19"/>
                <a:gd name="T5" fmla="*/ 0 h 26"/>
                <a:gd name="T6" fmla="*/ 0 60000 65536"/>
                <a:gd name="T7" fmla="*/ 0 60000 65536"/>
                <a:gd name="T8" fmla="*/ 0 60000 65536"/>
                <a:gd name="T9" fmla="*/ 0 w 19"/>
                <a:gd name="T10" fmla="*/ 0 h 26"/>
                <a:gd name="T11" fmla="*/ 19 w 19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9" h="26">
                  <a:moveTo>
                    <a:pt x="13" y="26"/>
                  </a:moveTo>
                  <a:lnTo>
                    <a:pt x="0" y="3"/>
                  </a:lnTo>
                  <a:lnTo>
                    <a:pt x="19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34" name="Freeform 478"/>
            <p:cNvSpPr>
              <a:spLocks/>
            </p:cNvSpPr>
            <p:nvPr/>
          </p:nvSpPr>
          <p:spPr bwMode="auto">
            <a:xfrm>
              <a:off x="5965825" y="2903538"/>
              <a:ext cx="180975" cy="257175"/>
            </a:xfrm>
            <a:custGeom>
              <a:avLst/>
              <a:gdLst>
                <a:gd name="T0" fmla="*/ 2147483647 w 114"/>
                <a:gd name="T1" fmla="*/ 2147483647 h 162"/>
                <a:gd name="T2" fmla="*/ 0 w 114"/>
                <a:gd name="T3" fmla="*/ 2147483647 h 162"/>
                <a:gd name="T4" fmla="*/ 2147483647 w 114"/>
                <a:gd name="T5" fmla="*/ 0 h 162"/>
                <a:gd name="T6" fmla="*/ 2147483647 w 114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4"/>
                <a:gd name="T13" fmla="*/ 0 h 162"/>
                <a:gd name="T14" fmla="*/ 114 w 114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4" h="162">
                  <a:moveTo>
                    <a:pt x="84" y="162"/>
                  </a:moveTo>
                  <a:lnTo>
                    <a:pt x="0" y="18"/>
                  </a:lnTo>
                  <a:lnTo>
                    <a:pt x="114" y="0"/>
                  </a:lnTo>
                  <a:lnTo>
                    <a:pt x="84" y="162"/>
                  </a:lnTo>
                  <a:close/>
                </a:path>
              </a:pathLst>
            </a:custGeom>
            <a:solidFill>
              <a:srgbClr val="BFFF4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35" name="Freeform 479"/>
            <p:cNvSpPr>
              <a:spLocks/>
            </p:cNvSpPr>
            <p:nvPr/>
          </p:nvSpPr>
          <p:spPr bwMode="auto">
            <a:xfrm>
              <a:off x="5965825" y="2903538"/>
              <a:ext cx="180975" cy="257175"/>
            </a:xfrm>
            <a:custGeom>
              <a:avLst/>
              <a:gdLst>
                <a:gd name="T0" fmla="*/ 2147483647 w 19"/>
                <a:gd name="T1" fmla="*/ 2147483647 h 27"/>
                <a:gd name="T2" fmla="*/ 0 w 19"/>
                <a:gd name="T3" fmla="*/ 2147483647 h 27"/>
                <a:gd name="T4" fmla="*/ 2147483647 w 19"/>
                <a:gd name="T5" fmla="*/ 0 h 27"/>
                <a:gd name="T6" fmla="*/ 0 60000 65536"/>
                <a:gd name="T7" fmla="*/ 0 60000 65536"/>
                <a:gd name="T8" fmla="*/ 0 60000 65536"/>
                <a:gd name="T9" fmla="*/ 0 w 19"/>
                <a:gd name="T10" fmla="*/ 0 h 27"/>
                <a:gd name="T11" fmla="*/ 19 w 19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9" h="27">
                  <a:moveTo>
                    <a:pt x="14" y="27"/>
                  </a:moveTo>
                  <a:lnTo>
                    <a:pt x="0" y="3"/>
                  </a:lnTo>
                  <a:lnTo>
                    <a:pt x="19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36" name="Oval 480"/>
            <p:cNvSpPr>
              <a:spLocks noChangeArrowheads="1"/>
            </p:cNvSpPr>
            <p:nvPr/>
          </p:nvSpPr>
          <p:spPr bwMode="auto">
            <a:xfrm>
              <a:off x="6089650" y="2065338"/>
              <a:ext cx="85725" cy="85725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37" name="Oval 481"/>
            <p:cNvSpPr>
              <a:spLocks noChangeArrowheads="1"/>
            </p:cNvSpPr>
            <p:nvPr/>
          </p:nvSpPr>
          <p:spPr bwMode="auto">
            <a:xfrm>
              <a:off x="6089650" y="2065338"/>
              <a:ext cx="85725" cy="85725"/>
            </a:xfrm>
            <a:prstGeom prst="ellips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38" name="Freeform 482"/>
            <p:cNvSpPr>
              <a:spLocks/>
            </p:cNvSpPr>
            <p:nvPr/>
          </p:nvSpPr>
          <p:spPr bwMode="auto">
            <a:xfrm>
              <a:off x="5946775" y="1951038"/>
              <a:ext cx="171450" cy="257175"/>
            </a:xfrm>
            <a:custGeom>
              <a:avLst/>
              <a:gdLst>
                <a:gd name="T0" fmla="*/ 0 w 108"/>
                <a:gd name="T1" fmla="*/ 2147483647 h 162"/>
                <a:gd name="T2" fmla="*/ 2147483647 w 108"/>
                <a:gd name="T3" fmla="*/ 2147483647 h 162"/>
                <a:gd name="T4" fmla="*/ 2147483647 w 108"/>
                <a:gd name="T5" fmla="*/ 0 h 162"/>
                <a:gd name="T6" fmla="*/ 0 w 108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2"/>
                <a:gd name="T14" fmla="*/ 108 w 108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2">
                  <a:moveTo>
                    <a:pt x="0" y="162"/>
                  </a:moveTo>
                  <a:lnTo>
                    <a:pt x="108" y="144"/>
                  </a:lnTo>
                  <a:lnTo>
                    <a:pt x="30" y="0"/>
                  </a:lnTo>
                  <a:lnTo>
                    <a:pt x="0" y="162"/>
                  </a:lnTo>
                  <a:close/>
                </a:path>
              </a:pathLst>
            </a:cu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39" name="Freeform 483"/>
            <p:cNvSpPr>
              <a:spLocks/>
            </p:cNvSpPr>
            <p:nvPr/>
          </p:nvSpPr>
          <p:spPr bwMode="auto">
            <a:xfrm>
              <a:off x="5946775" y="1951038"/>
              <a:ext cx="171450" cy="257175"/>
            </a:xfrm>
            <a:custGeom>
              <a:avLst/>
              <a:gdLst>
                <a:gd name="T0" fmla="*/ 0 w 18"/>
                <a:gd name="T1" fmla="*/ 2147483647 h 27"/>
                <a:gd name="T2" fmla="*/ 2147483647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0" y="27"/>
                  </a:moveTo>
                  <a:lnTo>
                    <a:pt x="18" y="24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40" name="Freeform 484"/>
            <p:cNvSpPr>
              <a:spLocks/>
            </p:cNvSpPr>
            <p:nvPr/>
          </p:nvSpPr>
          <p:spPr bwMode="auto">
            <a:xfrm>
              <a:off x="5946775" y="2179638"/>
              <a:ext cx="171450" cy="247650"/>
            </a:xfrm>
            <a:custGeom>
              <a:avLst/>
              <a:gdLst>
                <a:gd name="T0" fmla="*/ 2147483647 w 108"/>
                <a:gd name="T1" fmla="*/ 2147483647 h 156"/>
                <a:gd name="T2" fmla="*/ 0 w 108"/>
                <a:gd name="T3" fmla="*/ 2147483647 h 156"/>
                <a:gd name="T4" fmla="*/ 2147483647 w 108"/>
                <a:gd name="T5" fmla="*/ 0 h 156"/>
                <a:gd name="T6" fmla="*/ 2147483647 w 108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56"/>
                <a:gd name="T14" fmla="*/ 108 w 108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56">
                  <a:moveTo>
                    <a:pt x="78" y="156"/>
                  </a:moveTo>
                  <a:lnTo>
                    <a:pt x="0" y="18"/>
                  </a:lnTo>
                  <a:lnTo>
                    <a:pt x="108" y="0"/>
                  </a:lnTo>
                  <a:lnTo>
                    <a:pt x="78" y="156"/>
                  </a:lnTo>
                  <a:close/>
                </a:path>
              </a:pathLst>
            </a:custGeom>
            <a:solidFill>
              <a:srgbClr val="FF6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41" name="Freeform 485"/>
            <p:cNvSpPr>
              <a:spLocks/>
            </p:cNvSpPr>
            <p:nvPr/>
          </p:nvSpPr>
          <p:spPr bwMode="auto">
            <a:xfrm>
              <a:off x="5946775" y="2179638"/>
              <a:ext cx="171450" cy="247650"/>
            </a:xfrm>
            <a:custGeom>
              <a:avLst/>
              <a:gdLst>
                <a:gd name="T0" fmla="*/ 2147483647 w 18"/>
                <a:gd name="T1" fmla="*/ 2147483647 h 26"/>
                <a:gd name="T2" fmla="*/ 0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13" y="26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42" name="Freeform 486"/>
            <p:cNvSpPr>
              <a:spLocks/>
            </p:cNvSpPr>
            <p:nvPr/>
          </p:nvSpPr>
          <p:spPr bwMode="auto">
            <a:xfrm>
              <a:off x="5899150" y="2208213"/>
              <a:ext cx="171450" cy="247650"/>
            </a:xfrm>
            <a:custGeom>
              <a:avLst/>
              <a:gdLst>
                <a:gd name="T0" fmla="*/ 0 w 108"/>
                <a:gd name="T1" fmla="*/ 2147483647 h 156"/>
                <a:gd name="T2" fmla="*/ 2147483647 w 108"/>
                <a:gd name="T3" fmla="*/ 2147483647 h 156"/>
                <a:gd name="T4" fmla="*/ 2147483647 w 108"/>
                <a:gd name="T5" fmla="*/ 0 h 156"/>
                <a:gd name="T6" fmla="*/ 0 w 108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56"/>
                <a:gd name="T14" fmla="*/ 108 w 108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56">
                  <a:moveTo>
                    <a:pt x="0" y="156"/>
                  </a:moveTo>
                  <a:lnTo>
                    <a:pt x="108" y="138"/>
                  </a:lnTo>
                  <a:lnTo>
                    <a:pt x="30" y="0"/>
                  </a:lnTo>
                  <a:lnTo>
                    <a:pt x="0" y="156"/>
                  </a:lnTo>
                  <a:close/>
                </a:path>
              </a:pathLst>
            </a:custGeom>
            <a:solidFill>
              <a:srgbClr val="FF4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43" name="Freeform 487"/>
            <p:cNvSpPr>
              <a:spLocks/>
            </p:cNvSpPr>
            <p:nvPr/>
          </p:nvSpPr>
          <p:spPr bwMode="auto">
            <a:xfrm>
              <a:off x="5899150" y="2208213"/>
              <a:ext cx="171450" cy="247650"/>
            </a:xfrm>
            <a:custGeom>
              <a:avLst/>
              <a:gdLst>
                <a:gd name="T0" fmla="*/ 0 w 18"/>
                <a:gd name="T1" fmla="*/ 2147483647 h 26"/>
                <a:gd name="T2" fmla="*/ 2147483647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0" y="26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44" name="Freeform 488"/>
            <p:cNvSpPr>
              <a:spLocks/>
            </p:cNvSpPr>
            <p:nvPr/>
          </p:nvSpPr>
          <p:spPr bwMode="auto">
            <a:xfrm>
              <a:off x="5899150" y="2427288"/>
              <a:ext cx="171450" cy="257175"/>
            </a:xfrm>
            <a:custGeom>
              <a:avLst/>
              <a:gdLst>
                <a:gd name="T0" fmla="*/ 2147483647 w 108"/>
                <a:gd name="T1" fmla="*/ 2147483647 h 162"/>
                <a:gd name="T2" fmla="*/ 0 w 108"/>
                <a:gd name="T3" fmla="*/ 2147483647 h 162"/>
                <a:gd name="T4" fmla="*/ 2147483647 w 108"/>
                <a:gd name="T5" fmla="*/ 0 h 162"/>
                <a:gd name="T6" fmla="*/ 2147483647 w 108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2"/>
                <a:gd name="T14" fmla="*/ 108 w 108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2">
                  <a:moveTo>
                    <a:pt x="78" y="162"/>
                  </a:moveTo>
                  <a:lnTo>
                    <a:pt x="0" y="18"/>
                  </a:lnTo>
                  <a:lnTo>
                    <a:pt x="108" y="0"/>
                  </a:lnTo>
                  <a:lnTo>
                    <a:pt x="78" y="162"/>
                  </a:lnTo>
                  <a:close/>
                </a:path>
              </a:pathLst>
            </a:custGeom>
            <a:solidFill>
              <a:srgbClr val="FF9F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45" name="Freeform 489"/>
            <p:cNvSpPr>
              <a:spLocks/>
            </p:cNvSpPr>
            <p:nvPr/>
          </p:nvSpPr>
          <p:spPr bwMode="auto">
            <a:xfrm>
              <a:off x="5899150" y="2427288"/>
              <a:ext cx="171450" cy="257175"/>
            </a:xfrm>
            <a:custGeom>
              <a:avLst/>
              <a:gdLst>
                <a:gd name="T0" fmla="*/ 2147483647 w 18"/>
                <a:gd name="T1" fmla="*/ 2147483647 h 27"/>
                <a:gd name="T2" fmla="*/ 0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13" y="27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46" name="Freeform 490"/>
            <p:cNvSpPr>
              <a:spLocks/>
            </p:cNvSpPr>
            <p:nvPr/>
          </p:nvSpPr>
          <p:spPr bwMode="auto">
            <a:xfrm>
              <a:off x="5842000" y="2455863"/>
              <a:ext cx="180975" cy="257175"/>
            </a:xfrm>
            <a:custGeom>
              <a:avLst/>
              <a:gdLst>
                <a:gd name="T0" fmla="*/ 0 w 114"/>
                <a:gd name="T1" fmla="*/ 2147483647 h 162"/>
                <a:gd name="T2" fmla="*/ 2147483647 w 114"/>
                <a:gd name="T3" fmla="*/ 2147483647 h 162"/>
                <a:gd name="T4" fmla="*/ 2147483647 w 114"/>
                <a:gd name="T5" fmla="*/ 0 h 162"/>
                <a:gd name="T6" fmla="*/ 0 w 114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4"/>
                <a:gd name="T13" fmla="*/ 0 h 162"/>
                <a:gd name="T14" fmla="*/ 114 w 114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4" h="162">
                  <a:moveTo>
                    <a:pt x="0" y="162"/>
                  </a:moveTo>
                  <a:lnTo>
                    <a:pt x="114" y="144"/>
                  </a:lnTo>
                  <a:lnTo>
                    <a:pt x="36" y="0"/>
                  </a:lnTo>
                  <a:lnTo>
                    <a:pt x="0" y="162"/>
                  </a:lnTo>
                  <a:close/>
                </a:path>
              </a:pathLst>
            </a:custGeom>
            <a:solidFill>
              <a:srgbClr val="FF8F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47" name="Freeform 491"/>
            <p:cNvSpPr>
              <a:spLocks/>
            </p:cNvSpPr>
            <p:nvPr/>
          </p:nvSpPr>
          <p:spPr bwMode="auto">
            <a:xfrm>
              <a:off x="5842000" y="2455863"/>
              <a:ext cx="180975" cy="257175"/>
            </a:xfrm>
            <a:custGeom>
              <a:avLst/>
              <a:gdLst>
                <a:gd name="T0" fmla="*/ 0 w 19"/>
                <a:gd name="T1" fmla="*/ 2147483647 h 27"/>
                <a:gd name="T2" fmla="*/ 2147483647 w 19"/>
                <a:gd name="T3" fmla="*/ 2147483647 h 27"/>
                <a:gd name="T4" fmla="*/ 2147483647 w 19"/>
                <a:gd name="T5" fmla="*/ 0 h 27"/>
                <a:gd name="T6" fmla="*/ 0 60000 65536"/>
                <a:gd name="T7" fmla="*/ 0 60000 65536"/>
                <a:gd name="T8" fmla="*/ 0 60000 65536"/>
                <a:gd name="T9" fmla="*/ 0 w 19"/>
                <a:gd name="T10" fmla="*/ 0 h 27"/>
                <a:gd name="T11" fmla="*/ 19 w 19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9" h="27">
                  <a:moveTo>
                    <a:pt x="0" y="27"/>
                  </a:moveTo>
                  <a:lnTo>
                    <a:pt x="19" y="24"/>
                  </a:lnTo>
                  <a:lnTo>
                    <a:pt x="6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48" name="Oval 492"/>
            <p:cNvSpPr>
              <a:spLocks noChangeArrowheads="1"/>
            </p:cNvSpPr>
            <p:nvPr/>
          </p:nvSpPr>
          <p:spPr bwMode="auto">
            <a:xfrm>
              <a:off x="5956300" y="2951163"/>
              <a:ext cx="85725" cy="85725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49" name="Oval 493"/>
            <p:cNvSpPr>
              <a:spLocks noChangeArrowheads="1"/>
            </p:cNvSpPr>
            <p:nvPr/>
          </p:nvSpPr>
          <p:spPr bwMode="auto">
            <a:xfrm>
              <a:off x="5956300" y="2951163"/>
              <a:ext cx="85725" cy="85725"/>
            </a:xfrm>
            <a:prstGeom prst="ellips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50" name="Freeform 494"/>
            <p:cNvSpPr>
              <a:spLocks/>
            </p:cNvSpPr>
            <p:nvPr/>
          </p:nvSpPr>
          <p:spPr bwMode="auto">
            <a:xfrm>
              <a:off x="5822950" y="1951038"/>
              <a:ext cx="171450" cy="257175"/>
            </a:xfrm>
            <a:custGeom>
              <a:avLst/>
              <a:gdLst>
                <a:gd name="T0" fmla="*/ 2147483647 w 108"/>
                <a:gd name="T1" fmla="*/ 2147483647 h 162"/>
                <a:gd name="T2" fmla="*/ 0 w 108"/>
                <a:gd name="T3" fmla="*/ 2147483647 h 162"/>
                <a:gd name="T4" fmla="*/ 2147483647 w 108"/>
                <a:gd name="T5" fmla="*/ 0 h 162"/>
                <a:gd name="T6" fmla="*/ 2147483647 w 108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2"/>
                <a:gd name="T14" fmla="*/ 108 w 108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2">
                  <a:moveTo>
                    <a:pt x="78" y="162"/>
                  </a:moveTo>
                  <a:lnTo>
                    <a:pt x="0" y="24"/>
                  </a:lnTo>
                  <a:lnTo>
                    <a:pt x="108" y="0"/>
                  </a:lnTo>
                  <a:lnTo>
                    <a:pt x="78" y="162"/>
                  </a:lnTo>
                  <a:close/>
                </a:path>
              </a:pathLst>
            </a:cu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51" name="Freeform 495"/>
            <p:cNvSpPr>
              <a:spLocks/>
            </p:cNvSpPr>
            <p:nvPr/>
          </p:nvSpPr>
          <p:spPr bwMode="auto">
            <a:xfrm>
              <a:off x="5822950" y="1951038"/>
              <a:ext cx="171450" cy="257175"/>
            </a:xfrm>
            <a:custGeom>
              <a:avLst/>
              <a:gdLst>
                <a:gd name="T0" fmla="*/ 2147483647 w 18"/>
                <a:gd name="T1" fmla="*/ 2147483647 h 27"/>
                <a:gd name="T2" fmla="*/ 0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13" y="27"/>
                  </a:moveTo>
                  <a:lnTo>
                    <a:pt x="0" y="4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52" name="Oval 496"/>
            <p:cNvSpPr>
              <a:spLocks noChangeArrowheads="1"/>
            </p:cNvSpPr>
            <p:nvPr/>
          </p:nvSpPr>
          <p:spPr bwMode="auto">
            <a:xfrm>
              <a:off x="5937250" y="1685925"/>
              <a:ext cx="85725" cy="85725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53" name="Oval 497"/>
            <p:cNvSpPr>
              <a:spLocks noChangeArrowheads="1"/>
            </p:cNvSpPr>
            <p:nvPr/>
          </p:nvSpPr>
          <p:spPr bwMode="auto">
            <a:xfrm>
              <a:off x="5937250" y="1685925"/>
              <a:ext cx="85725" cy="85725"/>
            </a:xfrm>
            <a:prstGeom prst="ellips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54" name="Oval 498"/>
            <p:cNvSpPr>
              <a:spLocks noChangeArrowheads="1"/>
            </p:cNvSpPr>
            <p:nvPr/>
          </p:nvSpPr>
          <p:spPr bwMode="auto">
            <a:xfrm>
              <a:off x="5937250" y="2055813"/>
              <a:ext cx="85725" cy="85725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55" name="Oval 499"/>
            <p:cNvSpPr>
              <a:spLocks noChangeArrowheads="1"/>
            </p:cNvSpPr>
            <p:nvPr/>
          </p:nvSpPr>
          <p:spPr bwMode="auto">
            <a:xfrm>
              <a:off x="5937250" y="2055813"/>
              <a:ext cx="85725" cy="85725"/>
            </a:xfrm>
            <a:prstGeom prst="ellips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56" name="Oval 500"/>
            <p:cNvSpPr>
              <a:spLocks noChangeArrowheads="1"/>
            </p:cNvSpPr>
            <p:nvPr/>
          </p:nvSpPr>
          <p:spPr bwMode="auto">
            <a:xfrm>
              <a:off x="5908675" y="2398713"/>
              <a:ext cx="85725" cy="85725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57" name="Oval 501"/>
            <p:cNvSpPr>
              <a:spLocks noChangeArrowheads="1"/>
            </p:cNvSpPr>
            <p:nvPr/>
          </p:nvSpPr>
          <p:spPr bwMode="auto">
            <a:xfrm>
              <a:off x="5908675" y="2398713"/>
              <a:ext cx="85725" cy="85725"/>
            </a:xfrm>
            <a:prstGeom prst="ellips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58" name="Freeform 502"/>
            <p:cNvSpPr>
              <a:spLocks/>
            </p:cNvSpPr>
            <p:nvPr/>
          </p:nvSpPr>
          <p:spPr bwMode="auto">
            <a:xfrm>
              <a:off x="5765800" y="1989138"/>
              <a:ext cx="180975" cy="247650"/>
            </a:xfrm>
            <a:custGeom>
              <a:avLst/>
              <a:gdLst>
                <a:gd name="T0" fmla="*/ 0 w 114"/>
                <a:gd name="T1" fmla="*/ 2147483647 h 156"/>
                <a:gd name="T2" fmla="*/ 2147483647 w 114"/>
                <a:gd name="T3" fmla="*/ 2147483647 h 156"/>
                <a:gd name="T4" fmla="*/ 2147483647 w 114"/>
                <a:gd name="T5" fmla="*/ 0 h 156"/>
                <a:gd name="T6" fmla="*/ 0 w 114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4"/>
                <a:gd name="T13" fmla="*/ 0 h 156"/>
                <a:gd name="T14" fmla="*/ 114 w 114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4" h="156">
                  <a:moveTo>
                    <a:pt x="0" y="156"/>
                  </a:moveTo>
                  <a:lnTo>
                    <a:pt x="114" y="138"/>
                  </a:lnTo>
                  <a:lnTo>
                    <a:pt x="36" y="0"/>
                  </a:lnTo>
                  <a:lnTo>
                    <a:pt x="0" y="156"/>
                  </a:lnTo>
                  <a:close/>
                </a:path>
              </a:pathLst>
            </a:custGeom>
            <a:solidFill>
              <a:srgbClr val="E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59" name="Freeform 503"/>
            <p:cNvSpPr>
              <a:spLocks/>
            </p:cNvSpPr>
            <p:nvPr/>
          </p:nvSpPr>
          <p:spPr bwMode="auto">
            <a:xfrm>
              <a:off x="5765800" y="1989138"/>
              <a:ext cx="180975" cy="247650"/>
            </a:xfrm>
            <a:custGeom>
              <a:avLst/>
              <a:gdLst>
                <a:gd name="T0" fmla="*/ 0 w 19"/>
                <a:gd name="T1" fmla="*/ 2147483647 h 26"/>
                <a:gd name="T2" fmla="*/ 2147483647 w 19"/>
                <a:gd name="T3" fmla="*/ 2147483647 h 26"/>
                <a:gd name="T4" fmla="*/ 2147483647 w 19"/>
                <a:gd name="T5" fmla="*/ 0 h 26"/>
                <a:gd name="T6" fmla="*/ 0 60000 65536"/>
                <a:gd name="T7" fmla="*/ 0 60000 65536"/>
                <a:gd name="T8" fmla="*/ 0 60000 65536"/>
                <a:gd name="T9" fmla="*/ 0 w 19"/>
                <a:gd name="T10" fmla="*/ 0 h 26"/>
                <a:gd name="T11" fmla="*/ 19 w 19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9" h="26">
                  <a:moveTo>
                    <a:pt x="0" y="26"/>
                  </a:moveTo>
                  <a:lnTo>
                    <a:pt x="19" y="23"/>
                  </a:lnTo>
                  <a:lnTo>
                    <a:pt x="6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60" name="Oval 504"/>
            <p:cNvSpPr>
              <a:spLocks noChangeArrowheads="1"/>
            </p:cNvSpPr>
            <p:nvPr/>
          </p:nvSpPr>
          <p:spPr bwMode="auto">
            <a:xfrm>
              <a:off x="5710238" y="2065338"/>
              <a:ext cx="84137" cy="85725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61" name="Oval 505"/>
            <p:cNvSpPr>
              <a:spLocks noChangeArrowheads="1"/>
            </p:cNvSpPr>
            <p:nvPr/>
          </p:nvSpPr>
          <p:spPr bwMode="auto">
            <a:xfrm>
              <a:off x="5710238" y="2065338"/>
              <a:ext cx="84137" cy="85725"/>
            </a:xfrm>
            <a:prstGeom prst="ellips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62" name="Freeform 506"/>
            <p:cNvSpPr>
              <a:spLocks/>
            </p:cNvSpPr>
            <p:nvPr/>
          </p:nvSpPr>
          <p:spPr bwMode="auto">
            <a:xfrm>
              <a:off x="5643563" y="1989138"/>
              <a:ext cx="179387" cy="247650"/>
            </a:xfrm>
            <a:custGeom>
              <a:avLst/>
              <a:gdLst>
                <a:gd name="T0" fmla="*/ 2147483647 w 113"/>
                <a:gd name="T1" fmla="*/ 2147483647 h 156"/>
                <a:gd name="T2" fmla="*/ 0 w 113"/>
                <a:gd name="T3" fmla="*/ 2147483647 h 156"/>
                <a:gd name="T4" fmla="*/ 2147483647 w 113"/>
                <a:gd name="T5" fmla="*/ 0 h 156"/>
                <a:gd name="T6" fmla="*/ 2147483647 w 113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3"/>
                <a:gd name="T13" fmla="*/ 0 h 156"/>
                <a:gd name="T14" fmla="*/ 113 w 113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3" h="156">
                  <a:moveTo>
                    <a:pt x="77" y="156"/>
                  </a:moveTo>
                  <a:lnTo>
                    <a:pt x="0" y="18"/>
                  </a:lnTo>
                  <a:lnTo>
                    <a:pt x="113" y="0"/>
                  </a:lnTo>
                  <a:lnTo>
                    <a:pt x="77" y="156"/>
                  </a:lnTo>
                  <a:close/>
                </a:path>
              </a:pathLst>
            </a:custGeom>
            <a:solidFill>
              <a:srgbClr val="E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63" name="Freeform 507"/>
            <p:cNvSpPr>
              <a:spLocks/>
            </p:cNvSpPr>
            <p:nvPr/>
          </p:nvSpPr>
          <p:spPr bwMode="auto">
            <a:xfrm>
              <a:off x="5643563" y="1989138"/>
              <a:ext cx="179387" cy="247650"/>
            </a:xfrm>
            <a:custGeom>
              <a:avLst/>
              <a:gdLst>
                <a:gd name="T0" fmla="*/ 2147483647 w 19"/>
                <a:gd name="T1" fmla="*/ 2147483647 h 26"/>
                <a:gd name="T2" fmla="*/ 0 w 19"/>
                <a:gd name="T3" fmla="*/ 2147483647 h 26"/>
                <a:gd name="T4" fmla="*/ 2147483647 w 19"/>
                <a:gd name="T5" fmla="*/ 0 h 26"/>
                <a:gd name="T6" fmla="*/ 0 60000 65536"/>
                <a:gd name="T7" fmla="*/ 0 60000 65536"/>
                <a:gd name="T8" fmla="*/ 0 60000 65536"/>
                <a:gd name="T9" fmla="*/ 0 w 19"/>
                <a:gd name="T10" fmla="*/ 0 h 26"/>
                <a:gd name="T11" fmla="*/ 19 w 19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9" h="26">
                  <a:moveTo>
                    <a:pt x="13" y="26"/>
                  </a:moveTo>
                  <a:lnTo>
                    <a:pt x="0" y="3"/>
                  </a:lnTo>
                  <a:lnTo>
                    <a:pt x="19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64" name="Freeform 508"/>
            <p:cNvSpPr>
              <a:spLocks/>
            </p:cNvSpPr>
            <p:nvPr/>
          </p:nvSpPr>
          <p:spPr bwMode="auto">
            <a:xfrm>
              <a:off x="5765800" y="2208213"/>
              <a:ext cx="180975" cy="247650"/>
            </a:xfrm>
            <a:custGeom>
              <a:avLst/>
              <a:gdLst>
                <a:gd name="T0" fmla="*/ 2147483647 w 114"/>
                <a:gd name="T1" fmla="*/ 2147483647 h 156"/>
                <a:gd name="T2" fmla="*/ 0 w 114"/>
                <a:gd name="T3" fmla="*/ 2147483647 h 156"/>
                <a:gd name="T4" fmla="*/ 2147483647 w 114"/>
                <a:gd name="T5" fmla="*/ 0 h 156"/>
                <a:gd name="T6" fmla="*/ 2147483647 w 114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4"/>
                <a:gd name="T13" fmla="*/ 0 h 156"/>
                <a:gd name="T14" fmla="*/ 114 w 114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4" h="156">
                  <a:moveTo>
                    <a:pt x="84" y="156"/>
                  </a:moveTo>
                  <a:lnTo>
                    <a:pt x="0" y="18"/>
                  </a:lnTo>
                  <a:lnTo>
                    <a:pt x="114" y="0"/>
                  </a:lnTo>
                  <a:lnTo>
                    <a:pt x="84" y="156"/>
                  </a:lnTo>
                  <a:close/>
                </a:path>
              </a:pathLst>
            </a:custGeom>
            <a:solidFill>
              <a:srgbClr val="FF4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65" name="Freeform 509"/>
            <p:cNvSpPr>
              <a:spLocks/>
            </p:cNvSpPr>
            <p:nvPr/>
          </p:nvSpPr>
          <p:spPr bwMode="auto">
            <a:xfrm>
              <a:off x="5765800" y="2208213"/>
              <a:ext cx="180975" cy="247650"/>
            </a:xfrm>
            <a:custGeom>
              <a:avLst/>
              <a:gdLst>
                <a:gd name="T0" fmla="*/ 2147483647 w 19"/>
                <a:gd name="T1" fmla="*/ 2147483647 h 26"/>
                <a:gd name="T2" fmla="*/ 0 w 19"/>
                <a:gd name="T3" fmla="*/ 2147483647 h 26"/>
                <a:gd name="T4" fmla="*/ 2147483647 w 19"/>
                <a:gd name="T5" fmla="*/ 0 h 26"/>
                <a:gd name="T6" fmla="*/ 0 60000 65536"/>
                <a:gd name="T7" fmla="*/ 0 60000 65536"/>
                <a:gd name="T8" fmla="*/ 0 60000 65536"/>
                <a:gd name="T9" fmla="*/ 0 w 19"/>
                <a:gd name="T10" fmla="*/ 0 h 26"/>
                <a:gd name="T11" fmla="*/ 19 w 19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9" h="26">
                  <a:moveTo>
                    <a:pt x="14" y="26"/>
                  </a:moveTo>
                  <a:lnTo>
                    <a:pt x="0" y="3"/>
                  </a:lnTo>
                  <a:lnTo>
                    <a:pt x="19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66" name="Oval 510"/>
            <p:cNvSpPr>
              <a:spLocks noChangeArrowheads="1"/>
            </p:cNvSpPr>
            <p:nvPr/>
          </p:nvSpPr>
          <p:spPr bwMode="auto">
            <a:xfrm>
              <a:off x="5634038" y="2189163"/>
              <a:ext cx="85725" cy="85725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67" name="Oval 511"/>
            <p:cNvSpPr>
              <a:spLocks noChangeArrowheads="1"/>
            </p:cNvSpPr>
            <p:nvPr/>
          </p:nvSpPr>
          <p:spPr bwMode="auto">
            <a:xfrm>
              <a:off x="5634038" y="2189163"/>
              <a:ext cx="85725" cy="85725"/>
            </a:xfrm>
            <a:prstGeom prst="ellips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68" name="Freeform 512"/>
            <p:cNvSpPr>
              <a:spLocks/>
            </p:cNvSpPr>
            <p:nvPr/>
          </p:nvSpPr>
          <p:spPr bwMode="auto">
            <a:xfrm>
              <a:off x="5595938" y="2017713"/>
              <a:ext cx="169862" cy="247650"/>
            </a:xfrm>
            <a:custGeom>
              <a:avLst/>
              <a:gdLst>
                <a:gd name="T0" fmla="*/ 0 w 107"/>
                <a:gd name="T1" fmla="*/ 2147483647 h 156"/>
                <a:gd name="T2" fmla="*/ 2147483647 w 107"/>
                <a:gd name="T3" fmla="*/ 2147483647 h 156"/>
                <a:gd name="T4" fmla="*/ 2147483647 w 107"/>
                <a:gd name="T5" fmla="*/ 0 h 156"/>
                <a:gd name="T6" fmla="*/ 0 w 107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56"/>
                <a:gd name="T14" fmla="*/ 107 w 107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56">
                  <a:moveTo>
                    <a:pt x="0" y="156"/>
                  </a:moveTo>
                  <a:lnTo>
                    <a:pt x="107" y="138"/>
                  </a:lnTo>
                  <a:lnTo>
                    <a:pt x="30" y="0"/>
                  </a:lnTo>
                  <a:lnTo>
                    <a:pt x="0" y="156"/>
                  </a:lnTo>
                  <a:close/>
                </a:path>
              </a:pathLst>
            </a:custGeom>
            <a:solidFill>
              <a:srgbClr val="C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69" name="Freeform 513"/>
            <p:cNvSpPr>
              <a:spLocks/>
            </p:cNvSpPr>
            <p:nvPr/>
          </p:nvSpPr>
          <p:spPr bwMode="auto">
            <a:xfrm>
              <a:off x="5595938" y="2017713"/>
              <a:ext cx="169862" cy="247650"/>
            </a:xfrm>
            <a:custGeom>
              <a:avLst/>
              <a:gdLst>
                <a:gd name="T0" fmla="*/ 0 w 18"/>
                <a:gd name="T1" fmla="*/ 2147483647 h 26"/>
                <a:gd name="T2" fmla="*/ 2147483647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0" y="26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70" name="Freeform 514"/>
            <p:cNvSpPr>
              <a:spLocks/>
            </p:cNvSpPr>
            <p:nvPr/>
          </p:nvSpPr>
          <p:spPr bwMode="auto">
            <a:xfrm>
              <a:off x="5719763" y="2236788"/>
              <a:ext cx="179387" cy="257175"/>
            </a:xfrm>
            <a:custGeom>
              <a:avLst/>
              <a:gdLst>
                <a:gd name="T0" fmla="*/ 0 w 113"/>
                <a:gd name="T1" fmla="*/ 2147483647 h 162"/>
                <a:gd name="T2" fmla="*/ 2147483647 w 113"/>
                <a:gd name="T3" fmla="*/ 2147483647 h 162"/>
                <a:gd name="T4" fmla="*/ 2147483647 w 113"/>
                <a:gd name="T5" fmla="*/ 0 h 162"/>
                <a:gd name="T6" fmla="*/ 0 w 113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3"/>
                <a:gd name="T13" fmla="*/ 0 h 162"/>
                <a:gd name="T14" fmla="*/ 113 w 113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3" h="162">
                  <a:moveTo>
                    <a:pt x="0" y="162"/>
                  </a:moveTo>
                  <a:lnTo>
                    <a:pt x="113" y="138"/>
                  </a:lnTo>
                  <a:lnTo>
                    <a:pt x="29" y="0"/>
                  </a:lnTo>
                  <a:lnTo>
                    <a:pt x="0" y="162"/>
                  </a:lnTo>
                  <a:close/>
                </a:path>
              </a:pathLst>
            </a:custGeom>
            <a:solidFill>
              <a:srgbClr val="FF3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71" name="Freeform 515"/>
            <p:cNvSpPr>
              <a:spLocks/>
            </p:cNvSpPr>
            <p:nvPr/>
          </p:nvSpPr>
          <p:spPr bwMode="auto">
            <a:xfrm>
              <a:off x="5719763" y="2236788"/>
              <a:ext cx="179387" cy="257175"/>
            </a:xfrm>
            <a:custGeom>
              <a:avLst/>
              <a:gdLst>
                <a:gd name="T0" fmla="*/ 0 w 19"/>
                <a:gd name="T1" fmla="*/ 2147483647 h 27"/>
                <a:gd name="T2" fmla="*/ 2147483647 w 19"/>
                <a:gd name="T3" fmla="*/ 2147483647 h 27"/>
                <a:gd name="T4" fmla="*/ 2147483647 w 19"/>
                <a:gd name="T5" fmla="*/ 0 h 27"/>
                <a:gd name="T6" fmla="*/ 0 60000 65536"/>
                <a:gd name="T7" fmla="*/ 0 60000 65536"/>
                <a:gd name="T8" fmla="*/ 0 60000 65536"/>
                <a:gd name="T9" fmla="*/ 0 w 19"/>
                <a:gd name="T10" fmla="*/ 0 h 27"/>
                <a:gd name="T11" fmla="*/ 19 w 19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9" h="27">
                  <a:moveTo>
                    <a:pt x="0" y="27"/>
                  </a:moveTo>
                  <a:lnTo>
                    <a:pt x="19" y="23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72" name="Freeform 516"/>
            <p:cNvSpPr>
              <a:spLocks/>
            </p:cNvSpPr>
            <p:nvPr/>
          </p:nvSpPr>
          <p:spPr bwMode="auto">
            <a:xfrm>
              <a:off x="5719763" y="2455863"/>
              <a:ext cx="179387" cy="257175"/>
            </a:xfrm>
            <a:custGeom>
              <a:avLst/>
              <a:gdLst>
                <a:gd name="T0" fmla="*/ 2147483647 w 113"/>
                <a:gd name="T1" fmla="*/ 2147483647 h 162"/>
                <a:gd name="T2" fmla="*/ 0 w 113"/>
                <a:gd name="T3" fmla="*/ 2147483647 h 162"/>
                <a:gd name="T4" fmla="*/ 2147483647 w 113"/>
                <a:gd name="T5" fmla="*/ 0 h 162"/>
                <a:gd name="T6" fmla="*/ 2147483647 w 113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3"/>
                <a:gd name="T13" fmla="*/ 0 h 162"/>
                <a:gd name="T14" fmla="*/ 113 w 113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3" h="162">
                  <a:moveTo>
                    <a:pt x="77" y="162"/>
                  </a:moveTo>
                  <a:lnTo>
                    <a:pt x="0" y="24"/>
                  </a:lnTo>
                  <a:lnTo>
                    <a:pt x="113" y="0"/>
                  </a:lnTo>
                  <a:lnTo>
                    <a:pt x="77" y="162"/>
                  </a:lnTo>
                  <a:close/>
                </a:path>
              </a:pathLst>
            </a:custGeom>
            <a:solidFill>
              <a:srgbClr val="FF8F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73" name="Freeform 517"/>
            <p:cNvSpPr>
              <a:spLocks/>
            </p:cNvSpPr>
            <p:nvPr/>
          </p:nvSpPr>
          <p:spPr bwMode="auto">
            <a:xfrm>
              <a:off x="5719763" y="2455863"/>
              <a:ext cx="179387" cy="257175"/>
            </a:xfrm>
            <a:custGeom>
              <a:avLst/>
              <a:gdLst>
                <a:gd name="T0" fmla="*/ 2147483647 w 19"/>
                <a:gd name="T1" fmla="*/ 2147483647 h 27"/>
                <a:gd name="T2" fmla="*/ 0 w 19"/>
                <a:gd name="T3" fmla="*/ 2147483647 h 27"/>
                <a:gd name="T4" fmla="*/ 2147483647 w 19"/>
                <a:gd name="T5" fmla="*/ 0 h 27"/>
                <a:gd name="T6" fmla="*/ 0 60000 65536"/>
                <a:gd name="T7" fmla="*/ 0 60000 65536"/>
                <a:gd name="T8" fmla="*/ 0 60000 65536"/>
                <a:gd name="T9" fmla="*/ 0 w 19"/>
                <a:gd name="T10" fmla="*/ 0 h 27"/>
                <a:gd name="T11" fmla="*/ 19 w 19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9" h="27">
                  <a:moveTo>
                    <a:pt x="13" y="27"/>
                  </a:moveTo>
                  <a:lnTo>
                    <a:pt x="0" y="4"/>
                  </a:lnTo>
                  <a:lnTo>
                    <a:pt x="19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74" name="Oval 518"/>
            <p:cNvSpPr>
              <a:spLocks noChangeArrowheads="1"/>
            </p:cNvSpPr>
            <p:nvPr/>
          </p:nvSpPr>
          <p:spPr bwMode="auto">
            <a:xfrm>
              <a:off x="5822950" y="1695450"/>
              <a:ext cx="85725" cy="85725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75" name="Oval 519"/>
            <p:cNvSpPr>
              <a:spLocks noChangeArrowheads="1"/>
            </p:cNvSpPr>
            <p:nvPr/>
          </p:nvSpPr>
          <p:spPr bwMode="auto">
            <a:xfrm>
              <a:off x="5822950" y="1695450"/>
              <a:ext cx="85725" cy="85725"/>
            </a:xfrm>
            <a:prstGeom prst="ellips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76" name="Oval 520"/>
            <p:cNvSpPr>
              <a:spLocks noChangeArrowheads="1"/>
            </p:cNvSpPr>
            <p:nvPr/>
          </p:nvSpPr>
          <p:spPr bwMode="auto">
            <a:xfrm>
              <a:off x="5775325" y="2674938"/>
              <a:ext cx="85725" cy="85725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77" name="Oval 521"/>
            <p:cNvSpPr>
              <a:spLocks noChangeArrowheads="1"/>
            </p:cNvSpPr>
            <p:nvPr/>
          </p:nvSpPr>
          <p:spPr bwMode="auto">
            <a:xfrm>
              <a:off x="5775325" y="2674938"/>
              <a:ext cx="85725" cy="85725"/>
            </a:xfrm>
            <a:prstGeom prst="ellips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78" name="Freeform 522"/>
            <p:cNvSpPr>
              <a:spLocks/>
            </p:cNvSpPr>
            <p:nvPr/>
          </p:nvSpPr>
          <p:spPr bwMode="auto">
            <a:xfrm>
              <a:off x="5472113" y="2017713"/>
              <a:ext cx="171450" cy="247650"/>
            </a:xfrm>
            <a:custGeom>
              <a:avLst/>
              <a:gdLst>
                <a:gd name="T0" fmla="*/ 2147483647 w 108"/>
                <a:gd name="T1" fmla="*/ 2147483647 h 156"/>
                <a:gd name="T2" fmla="*/ 0 w 108"/>
                <a:gd name="T3" fmla="*/ 2147483647 h 156"/>
                <a:gd name="T4" fmla="*/ 2147483647 w 108"/>
                <a:gd name="T5" fmla="*/ 0 h 156"/>
                <a:gd name="T6" fmla="*/ 2147483647 w 108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56"/>
                <a:gd name="T14" fmla="*/ 108 w 108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56">
                  <a:moveTo>
                    <a:pt x="78" y="156"/>
                  </a:moveTo>
                  <a:lnTo>
                    <a:pt x="0" y="18"/>
                  </a:lnTo>
                  <a:lnTo>
                    <a:pt x="108" y="0"/>
                  </a:lnTo>
                  <a:lnTo>
                    <a:pt x="78" y="156"/>
                  </a:lnTo>
                  <a:close/>
                </a:path>
              </a:pathLst>
            </a:custGeom>
            <a:solidFill>
              <a:srgbClr val="C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79" name="Freeform 523"/>
            <p:cNvSpPr>
              <a:spLocks/>
            </p:cNvSpPr>
            <p:nvPr/>
          </p:nvSpPr>
          <p:spPr bwMode="auto">
            <a:xfrm>
              <a:off x="5472113" y="2017713"/>
              <a:ext cx="171450" cy="247650"/>
            </a:xfrm>
            <a:custGeom>
              <a:avLst/>
              <a:gdLst>
                <a:gd name="T0" fmla="*/ 2147483647 w 18"/>
                <a:gd name="T1" fmla="*/ 2147483647 h 26"/>
                <a:gd name="T2" fmla="*/ 0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13" y="26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80" name="Freeform 524"/>
            <p:cNvSpPr>
              <a:spLocks/>
            </p:cNvSpPr>
            <p:nvPr/>
          </p:nvSpPr>
          <p:spPr bwMode="auto">
            <a:xfrm>
              <a:off x="5595938" y="2236788"/>
              <a:ext cx="169862" cy="257175"/>
            </a:xfrm>
            <a:custGeom>
              <a:avLst/>
              <a:gdLst>
                <a:gd name="T0" fmla="*/ 2147483647 w 107"/>
                <a:gd name="T1" fmla="*/ 2147483647 h 162"/>
                <a:gd name="T2" fmla="*/ 0 w 107"/>
                <a:gd name="T3" fmla="*/ 2147483647 h 162"/>
                <a:gd name="T4" fmla="*/ 2147483647 w 107"/>
                <a:gd name="T5" fmla="*/ 0 h 162"/>
                <a:gd name="T6" fmla="*/ 2147483647 w 107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62"/>
                <a:gd name="T14" fmla="*/ 107 w 107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62">
                  <a:moveTo>
                    <a:pt x="78" y="162"/>
                  </a:moveTo>
                  <a:lnTo>
                    <a:pt x="0" y="18"/>
                  </a:lnTo>
                  <a:lnTo>
                    <a:pt x="107" y="0"/>
                  </a:lnTo>
                  <a:lnTo>
                    <a:pt x="78" y="162"/>
                  </a:lnTo>
                  <a:close/>
                </a:path>
              </a:pathLst>
            </a:custGeom>
            <a:solidFill>
              <a:srgbClr val="FF3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81" name="Freeform 525"/>
            <p:cNvSpPr>
              <a:spLocks/>
            </p:cNvSpPr>
            <p:nvPr/>
          </p:nvSpPr>
          <p:spPr bwMode="auto">
            <a:xfrm>
              <a:off x="5595938" y="2236788"/>
              <a:ext cx="169862" cy="257175"/>
            </a:xfrm>
            <a:custGeom>
              <a:avLst/>
              <a:gdLst>
                <a:gd name="T0" fmla="*/ 2147483647 w 18"/>
                <a:gd name="T1" fmla="*/ 2147483647 h 27"/>
                <a:gd name="T2" fmla="*/ 0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13" y="27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82" name="Oval 526"/>
            <p:cNvSpPr>
              <a:spLocks noChangeArrowheads="1"/>
            </p:cNvSpPr>
            <p:nvPr/>
          </p:nvSpPr>
          <p:spPr bwMode="auto">
            <a:xfrm>
              <a:off x="5510213" y="2265363"/>
              <a:ext cx="85725" cy="85725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83" name="Oval 527"/>
            <p:cNvSpPr>
              <a:spLocks noChangeArrowheads="1"/>
            </p:cNvSpPr>
            <p:nvPr/>
          </p:nvSpPr>
          <p:spPr bwMode="auto">
            <a:xfrm>
              <a:off x="5510213" y="2265363"/>
              <a:ext cx="85725" cy="85725"/>
            </a:xfrm>
            <a:prstGeom prst="ellips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86" name="Oval 532"/>
            <p:cNvSpPr>
              <a:spLocks noChangeArrowheads="1"/>
            </p:cNvSpPr>
            <p:nvPr/>
          </p:nvSpPr>
          <p:spPr bwMode="auto">
            <a:xfrm>
              <a:off x="6545263" y="2389188"/>
              <a:ext cx="85725" cy="85725"/>
            </a:xfrm>
            <a:prstGeom prst="ellips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87" name="Oval 533"/>
            <p:cNvSpPr>
              <a:spLocks noChangeArrowheads="1"/>
            </p:cNvSpPr>
            <p:nvPr/>
          </p:nvSpPr>
          <p:spPr bwMode="auto">
            <a:xfrm>
              <a:off x="6621463" y="2674938"/>
              <a:ext cx="85725" cy="85725"/>
            </a:xfrm>
            <a:prstGeom prst="ellipse">
              <a:avLst/>
            </a:prstGeom>
            <a:solidFill>
              <a:srgbClr val="FF0000"/>
            </a:solidFill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9788" name="Rectangle 534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sym typeface="Symbol" pitchFamily="18" charset="2"/>
              </a:rPr>
              <a:t>Linear Approximation: Regression</a:t>
            </a:r>
          </a:p>
        </p:txBody>
      </p:sp>
      <p:grpSp>
        <p:nvGrpSpPr>
          <p:cNvPr id="4" name="Group 555"/>
          <p:cNvGrpSpPr>
            <a:grpSpLocks/>
          </p:cNvGrpSpPr>
          <p:nvPr/>
        </p:nvGrpSpPr>
        <p:grpSpPr bwMode="auto">
          <a:xfrm>
            <a:off x="1627035" y="5410200"/>
            <a:ext cx="3173565" cy="841375"/>
            <a:chOff x="-31730" y="5864225"/>
            <a:chExt cx="3173565" cy="840628"/>
          </a:xfrm>
        </p:grpSpPr>
        <p:sp>
          <p:nvSpPr>
            <p:cNvPr id="19796" name="Text Box 536"/>
            <p:cNvSpPr txBox="1">
              <a:spLocks noChangeArrowheads="1"/>
            </p:cNvSpPr>
            <p:nvPr/>
          </p:nvSpPr>
          <p:spPr bwMode="auto">
            <a:xfrm>
              <a:off x="-31730" y="5864225"/>
              <a:ext cx="1640193" cy="461255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2400" dirty="0">
                  <a:cs typeface="Arial" charset="0"/>
                </a:rPr>
                <a:t>Prediction:</a:t>
              </a:r>
            </a:p>
          </p:txBody>
        </p:sp>
        <p:pic>
          <p:nvPicPr>
            <p:cNvPr id="19797" name="Picture 553" descr="txp_fig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72750" y="6352437"/>
              <a:ext cx="3069085" cy="3524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5" name="Group 558"/>
          <p:cNvGrpSpPr>
            <a:grpSpLocks/>
          </p:cNvGrpSpPr>
          <p:nvPr/>
        </p:nvGrpSpPr>
        <p:grpSpPr bwMode="auto">
          <a:xfrm>
            <a:off x="6799856" y="5410200"/>
            <a:ext cx="4863507" cy="855663"/>
            <a:chOff x="4282035" y="5826125"/>
            <a:chExt cx="4864191" cy="856014"/>
          </a:xfrm>
        </p:grpSpPr>
        <p:sp>
          <p:nvSpPr>
            <p:cNvPr id="19794" name="Text Box 539"/>
            <p:cNvSpPr txBox="1">
              <a:spLocks noChangeArrowheads="1"/>
            </p:cNvSpPr>
            <p:nvPr/>
          </p:nvSpPr>
          <p:spPr bwMode="auto">
            <a:xfrm>
              <a:off x="4282035" y="5826125"/>
              <a:ext cx="1640424" cy="461854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2400" dirty="0">
                  <a:cs typeface="Arial" charset="0"/>
                </a:rPr>
                <a:t>Prediction:</a:t>
              </a:r>
            </a:p>
          </p:txBody>
        </p:sp>
        <p:pic>
          <p:nvPicPr>
            <p:cNvPr id="19795" name="Picture 556" descr="txp_fig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4416385" y="6333624"/>
              <a:ext cx="4729841" cy="3485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553" name="Picture 552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3240088" y="4575175"/>
            <a:ext cx="946150" cy="37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44" name="Picture 543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917575" y="2535238"/>
            <a:ext cx="225425" cy="360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482" name="Group 2"/>
          <p:cNvGrpSpPr>
            <a:grpSpLocks/>
          </p:cNvGrpSpPr>
          <p:nvPr/>
        </p:nvGrpSpPr>
        <p:grpSpPr bwMode="auto">
          <a:xfrm>
            <a:off x="4695825" y="3081338"/>
            <a:ext cx="5106987" cy="2270125"/>
            <a:chOff x="1807" y="1145"/>
            <a:chExt cx="3217" cy="1430"/>
          </a:xfrm>
        </p:grpSpPr>
        <p:sp>
          <p:nvSpPr>
            <p:cNvPr id="20544" name="Line 3"/>
            <p:cNvSpPr>
              <a:spLocks noChangeShapeType="1"/>
            </p:cNvSpPr>
            <p:nvPr/>
          </p:nvSpPr>
          <p:spPr bwMode="auto">
            <a:xfrm>
              <a:off x="1807" y="2115"/>
              <a:ext cx="0" cy="328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0545" name="Line 5"/>
            <p:cNvSpPr>
              <a:spLocks noChangeShapeType="1"/>
            </p:cNvSpPr>
            <p:nvPr/>
          </p:nvSpPr>
          <p:spPr bwMode="auto">
            <a:xfrm>
              <a:off x="2188" y="2317"/>
              <a:ext cx="0" cy="258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0546" name="Line 6"/>
            <p:cNvSpPr>
              <a:spLocks noChangeShapeType="1"/>
            </p:cNvSpPr>
            <p:nvPr/>
          </p:nvSpPr>
          <p:spPr bwMode="auto">
            <a:xfrm>
              <a:off x="2949" y="2016"/>
              <a:ext cx="0" cy="119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0547" name="Line 7"/>
            <p:cNvSpPr>
              <a:spLocks noChangeShapeType="1"/>
            </p:cNvSpPr>
            <p:nvPr/>
          </p:nvSpPr>
          <p:spPr bwMode="auto">
            <a:xfrm>
              <a:off x="3323" y="1843"/>
              <a:ext cx="0" cy="8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0548" name="Line 8"/>
            <p:cNvSpPr>
              <a:spLocks noChangeShapeType="1"/>
            </p:cNvSpPr>
            <p:nvPr/>
          </p:nvSpPr>
          <p:spPr bwMode="auto">
            <a:xfrm>
              <a:off x="3707" y="1682"/>
              <a:ext cx="0" cy="199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0549" name="Line 9"/>
            <p:cNvSpPr>
              <a:spLocks noChangeShapeType="1"/>
            </p:cNvSpPr>
            <p:nvPr/>
          </p:nvSpPr>
          <p:spPr bwMode="auto">
            <a:xfrm>
              <a:off x="3892" y="1539"/>
              <a:ext cx="0" cy="7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0550" name="Line 10"/>
            <p:cNvSpPr>
              <a:spLocks noChangeShapeType="1"/>
            </p:cNvSpPr>
            <p:nvPr/>
          </p:nvSpPr>
          <p:spPr bwMode="auto">
            <a:xfrm>
              <a:off x="4078" y="1545"/>
              <a:ext cx="0" cy="279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0551" name="Line 11"/>
            <p:cNvSpPr>
              <a:spLocks noChangeShapeType="1"/>
            </p:cNvSpPr>
            <p:nvPr/>
          </p:nvSpPr>
          <p:spPr bwMode="auto">
            <a:xfrm>
              <a:off x="4839" y="1145"/>
              <a:ext cx="0" cy="79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0552" name="Line 12"/>
            <p:cNvSpPr>
              <a:spLocks noChangeShapeType="1"/>
            </p:cNvSpPr>
            <p:nvPr/>
          </p:nvSpPr>
          <p:spPr bwMode="auto">
            <a:xfrm>
              <a:off x="5024" y="1162"/>
              <a:ext cx="0" cy="228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0553" name="Line 13"/>
            <p:cNvSpPr>
              <a:spLocks noChangeShapeType="1"/>
            </p:cNvSpPr>
            <p:nvPr/>
          </p:nvSpPr>
          <p:spPr bwMode="auto">
            <a:xfrm>
              <a:off x="2747" y="1953"/>
              <a:ext cx="0" cy="12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0554" name="Line 14"/>
            <p:cNvSpPr>
              <a:spLocks noChangeShapeType="1"/>
            </p:cNvSpPr>
            <p:nvPr/>
          </p:nvSpPr>
          <p:spPr bwMode="auto">
            <a:xfrm>
              <a:off x="1999" y="2387"/>
              <a:ext cx="0" cy="119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0555" name="Line 15"/>
            <p:cNvSpPr>
              <a:spLocks noChangeShapeType="1"/>
            </p:cNvSpPr>
            <p:nvPr/>
          </p:nvSpPr>
          <p:spPr bwMode="auto">
            <a:xfrm>
              <a:off x="3134" y="1705"/>
              <a:ext cx="0" cy="199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20483" name="Rectangle 16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sym typeface="Symbol" pitchFamily="18" charset="2"/>
              </a:rPr>
              <a:t>Optimization: Least Squares</a:t>
            </a:r>
          </a:p>
        </p:txBody>
      </p:sp>
      <p:sp>
        <p:nvSpPr>
          <p:cNvPr id="20484" name="Line 17"/>
          <p:cNvSpPr>
            <a:spLocks noChangeShapeType="1"/>
          </p:cNvSpPr>
          <p:nvPr/>
        </p:nvSpPr>
        <p:spPr bwMode="auto">
          <a:xfrm flipV="1">
            <a:off x="4100512" y="2967038"/>
            <a:ext cx="6029325" cy="2443162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485" name="Line 18"/>
          <p:cNvSpPr>
            <a:spLocks noChangeShapeType="1"/>
          </p:cNvSpPr>
          <p:nvPr/>
        </p:nvSpPr>
        <p:spPr bwMode="auto">
          <a:xfrm>
            <a:off x="4100512" y="6070600"/>
            <a:ext cx="6000750" cy="317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486" name="Line 19"/>
          <p:cNvSpPr>
            <a:spLocks noChangeShapeType="1"/>
          </p:cNvSpPr>
          <p:nvPr/>
        </p:nvSpPr>
        <p:spPr bwMode="auto">
          <a:xfrm flipV="1">
            <a:off x="4100512" y="2743200"/>
            <a:ext cx="12700" cy="332740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487" name="Line 20"/>
          <p:cNvSpPr>
            <a:spLocks noChangeShapeType="1"/>
          </p:cNvSpPr>
          <p:nvPr/>
        </p:nvSpPr>
        <p:spPr bwMode="auto">
          <a:xfrm flipV="1">
            <a:off x="4100512" y="6005513"/>
            <a:ext cx="1588" cy="650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488" name="Rectangle 21"/>
          <p:cNvSpPr>
            <a:spLocks noChangeArrowheads="1"/>
          </p:cNvSpPr>
          <p:nvPr/>
        </p:nvSpPr>
        <p:spPr bwMode="auto">
          <a:xfrm>
            <a:off x="4113212" y="6108700"/>
            <a:ext cx="6985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1000">
                <a:solidFill>
                  <a:srgbClr val="000000"/>
                </a:solidFill>
                <a:latin typeface="Helvetica" pitchFamily="34" charset="0"/>
                <a:cs typeface="Arial" charset="0"/>
              </a:rPr>
              <a:t>0</a:t>
            </a:r>
            <a:endParaRPr lang="en-US" sz="2400">
              <a:cs typeface="Arial" charset="0"/>
            </a:endParaRPr>
          </a:p>
        </p:txBody>
      </p:sp>
      <p:sp>
        <p:nvSpPr>
          <p:cNvPr id="20489" name="Line 22"/>
          <p:cNvSpPr>
            <a:spLocks noChangeShapeType="1"/>
          </p:cNvSpPr>
          <p:nvPr/>
        </p:nvSpPr>
        <p:spPr bwMode="auto">
          <a:xfrm flipV="1">
            <a:off x="10101262" y="6005513"/>
            <a:ext cx="3175" cy="650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490" name="Rectangle 23"/>
          <p:cNvSpPr>
            <a:spLocks noChangeArrowheads="1"/>
          </p:cNvSpPr>
          <p:nvPr/>
        </p:nvSpPr>
        <p:spPr bwMode="auto">
          <a:xfrm>
            <a:off x="10071100" y="6108700"/>
            <a:ext cx="1397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1000">
                <a:solidFill>
                  <a:srgbClr val="000000"/>
                </a:solidFill>
                <a:latin typeface="Helvetica" pitchFamily="34" charset="0"/>
                <a:cs typeface="Arial" charset="0"/>
              </a:rPr>
              <a:t>20</a:t>
            </a:r>
            <a:endParaRPr lang="en-US" sz="2400">
              <a:cs typeface="Arial" charset="0"/>
            </a:endParaRPr>
          </a:p>
        </p:txBody>
      </p:sp>
      <p:sp>
        <p:nvSpPr>
          <p:cNvPr id="20491" name="Line 24"/>
          <p:cNvSpPr>
            <a:spLocks noChangeShapeType="1"/>
          </p:cNvSpPr>
          <p:nvPr/>
        </p:nvSpPr>
        <p:spPr bwMode="auto">
          <a:xfrm>
            <a:off x="4100512" y="6070600"/>
            <a:ext cx="52388" cy="317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492" name="Rectangle 25"/>
          <p:cNvSpPr>
            <a:spLocks noChangeArrowheads="1"/>
          </p:cNvSpPr>
          <p:nvPr/>
        </p:nvSpPr>
        <p:spPr bwMode="auto">
          <a:xfrm>
            <a:off x="4002087" y="5964238"/>
            <a:ext cx="68263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1000">
                <a:solidFill>
                  <a:srgbClr val="000000"/>
                </a:solidFill>
                <a:latin typeface="Helvetica" pitchFamily="34" charset="0"/>
                <a:cs typeface="Arial" charset="0"/>
              </a:rPr>
              <a:t>0</a:t>
            </a:r>
            <a:endParaRPr lang="en-US" sz="2400">
              <a:cs typeface="Arial" charset="0"/>
            </a:endParaRPr>
          </a:p>
        </p:txBody>
      </p:sp>
      <p:sp>
        <p:nvSpPr>
          <p:cNvPr id="20493" name="Oval 26"/>
          <p:cNvSpPr>
            <a:spLocks noChangeArrowheads="1"/>
          </p:cNvSpPr>
          <p:nvPr/>
        </p:nvSpPr>
        <p:spPr bwMode="auto">
          <a:xfrm>
            <a:off x="4333875" y="5254625"/>
            <a:ext cx="123825" cy="117475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494" name="Oval 27"/>
          <p:cNvSpPr>
            <a:spLocks noChangeArrowheads="1"/>
          </p:cNvSpPr>
          <p:nvPr/>
        </p:nvSpPr>
        <p:spPr bwMode="auto">
          <a:xfrm>
            <a:off x="4333875" y="5254625"/>
            <a:ext cx="123825" cy="117475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495" name="Oval 28"/>
          <p:cNvSpPr>
            <a:spLocks noChangeArrowheads="1"/>
          </p:cNvSpPr>
          <p:nvPr/>
        </p:nvSpPr>
        <p:spPr bwMode="auto">
          <a:xfrm>
            <a:off x="4638675" y="4576763"/>
            <a:ext cx="125412" cy="115887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496" name="Oval 29"/>
          <p:cNvSpPr>
            <a:spLocks noChangeArrowheads="1"/>
          </p:cNvSpPr>
          <p:nvPr/>
        </p:nvSpPr>
        <p:spPr bwMode="auto">
          <a:xfrm>
            <a:off x="4638675" y="4576763"/>
            <a:ext cx="125412" cy="115887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497" name="Oval 30"/>
          <p:cNvSpPr>
            <a:spLocks noChangeArrowheads="1"/>
          </p:cNvSpPr>
          <p:nvPr/>
        </p:nvSpPr>
        <p:spPr bwMode="auto">
          <a:xfrm>
            <a:off x="4940300" y="5180013"/>
            <a:ext cx="127000" cy="112712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498" name="Oval 31"/>
          <p:cNvSpPr>
            <a:spLocks noChangeArrowheads="1"/>
          </p:cNvSpPr>
          <p:nvPr/>
        </p:nvSpPr>
        <p:spPr bwMode="auto">
          <a:xfrm>
            <a:off x="4940300" y="5180013"/>
            <a:ext cx="127000" cy="112712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499" name="Oval 32"/>
          <p:cNvSpPr>
            <a:spLocks noChangeArrowheads="1"/>
          </p:cNvSpPr>
          <p:nvPr/>
        </p:nvSpPr>
        <p:spPr bwMode="auto">
          <a:xfrm>
            <a:off x="5232400" y="5267325"/>
            <a:ext cx="125412" cy="117475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500" name="Oval 33"/>
          <p:cNvSpPr>
            <a:spLocks noChangeArrowheads="1"/>
          </p:cNvSpPr>
          <p:nvPr/>
        </p:nvSpPr>
        <p:spPr bwMode="auto">
          <a:xfrm>
            <a:off x="5232400" y="5267325"/>
            <a:ext cx="125412" cy="117475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501" name="Oval 34"/>
          <p:cNvSpPr>
            <a:spLocks noChangeArrowheads="1"/>
          </p:cNvSpPr>
          <p:nvPr/>
        </p:nvSpPr>
        <p:spPr bwMode="auto">
          <a:xfrm>
            <a:off x="5537200" y="4948238"/>
            <a:ext cx="122237" cy="114300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502" name="Oval 35"/>
          <p:cNvSpPr>
            <a:spLocks noChangeArrowheads="1"/>
          </p:cNvSpPr>
          <p:nvPr/>
        </p:nvSpPr>
        <p:spPr bwMode="auto">
          <a:xfrm>
            <a:off x="5537200" y="4948238"/>
            <a:ext cx="122237" cy="114300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503" name="Oval 36"/>
          <p:cNvSpPr>
            <a:spLocks noChangeArrowheads="1"/>
          </p:cNvSpPr>
          <p:nvPr/>
        </p:nvSpPr>
        <p:spPr bwMode="auto">
          <a:xfrm>
            <a:off x="5842000" y="4614863"/>
            <a:ext cx="123825" cy="115887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504" name="Oval 37"/>
          <p:cNvSpPr>
            <a:spLocks noChangeArrowheads="1"/>
          </p:cNvSpPr>
          <p:nvPr/>
        </p:nvSpPr>
        <p:spPr bwMode="auto">
          <a:xfrm>
            <a:off x="5842000" y="4614863"/>
            <a:ext cx="123825" cy="115887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505" name="Oval 38"/>
          <p:cNvSpPr>
            <a:spLocks noChangeArrowheads="1"/>
          </p:cNvSpPr>
          <p:nvPr/>
        </p:nvSpPr>
        <p:spPr bwMode="auto">
          <a:xfrm>
            <a:off x="6132512" y="4308475"/>
            <a:ext cx="123825" cy="115888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506" name="Oval 39"/>
          <p:cNvSpPr>
            <a:spLocks noChangeArrowheads="1"/>
          </p:cNvSpPr>
          <p:nvPr/>
        </p:nvSpPr>
        <p:spPr bwMode="auto">
          <a:xfrm>
            <a:off x="6132512" y="4308475"/>
            <a:ext cx="123825" cy="115888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507" name="Oval 40"/>
          <p:cNvSpPr>
            <a:spLocks noChangeArrowheads="1"/>
          </p:cNvSpPr>
          <p:nvPr/>
        </p:nvSpPr>
        <p:spPr bwMode="auto">
          <a:xfrm>
            <a:off x="6437312" y="4614863"/>
            <a:ext cx="123825" cy="115887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508" name="Oval 41"/>
          <p:cNvSpPr>
            <a:spLocks noChangeArrowheads="1"/>
          </p:cNvSpPr>
          <p:nvPr/>
        </p:nvSpPr>
        <p:spPr bwMode="auto">
          <a:xfrm>
            <a:off x="6437312" y="4614863"/>
            <a:ext cx="123825" cy="115887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509" name="Oval 42"/>
          <p:cNvSpPr>
            <a:spLocks noChangeArrowheads="1"/>
          </p:cNvSpPr>
          <p:nvPr/>
        </p:nvSpPr>
        <p:spPr bwMode="auto">
          <a:xfrm>
            <a:off x="6740525" y="3886200"/>
            <a:ext cx="123825" cy="115888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510" name="Oval 43"/>
          <p:cNvSpPr>
            <a:spLocks noChangeArrowheads="1"/>
          </p:cNvSpPr>
          <p:nvPr/>
        </p:nvSpPr>
        <p:spPr bwMode="auto">
          <a:xfrm>
            <a:off x="6740525" y="3886200"/>
            <a:ext cx="123825" cy="115888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511" name="Oval 44"/>
          <p:cNvSpPr>
            <a:spLocks noChangeArrowheads="1"/>
          </p:cNvSpPr>
          <p:nvPr/>
        </p:nvSpPr>
        <p:spPr bwMode="auto">
          <a:xfrm>
            <a:off x="7043737" y="4270375"/>
            <a:ext cx="123825" cy="114300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512" name="Oval 45"/>
          <p:cNvSpPr>
            <a:spLocks noChangeArrowheads="1"/>
          </p:cNvSpPr>
          <p:nvPr/>
        </p:nvSpPr>
        <p:spPr bwMode="auto">
          <a:xfrm>
            <a:off x="7043737" y="4270375"/>
            <a:ext cx="123825" cy="114300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513" name="Oval 46"/>
          <p:cNvSpPr>
            <a:spLocks noChangeArrowheads="1"/>
          </p:cNvSpPr>
          <p:nvPr/>
        </p:nvSpPr>
        <p:spPr bwMode="auto">
          <a:xfrm>
            <a:off x="7335837" y="3989388"/>
            <a:ext cx="123825" cy="114300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514" name="Oval 47"/>
          <p:cNvSpPr>
            <a:spLocks noChangeArrowheads="1"/>
          </p:cNvSpPr>
          <p:nvPr/>
        </p:nvSpPr>
        <p:spPr bwMode="auto">
          <a:xfrm>
            <a:off x="7335837" y="3989388"/>
            <a:ext cx="123825" cy="114300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515" name="Oval 48"/>
          <p:cNvSpPr>
            <a:spLocks noChangeArrowheads="1"/>
          </p:cNvSpPr>
          <p:nvPr/>
        </p:nvSpPr>
        <p:spPr bwMode="auto">
          <a:xfrm>
            <a:off x="7642225" y="4179888"/>
            <a:ext cx="120650" cy="115887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516" name="Oval 49"/>
          <p:cNvSpPr>
            <a:spLocks noChangeArrowheads="1"/>
          </p:cNvSpPr>
          <p:nvPr/>
        </p:nvSpPr>
        <p:spPr bwMode="auto">
          <a:xfrm>
            <a:off x="7642225" y="4179888"/>
            <a:ext cx="120650" cy="115887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517" name="Oval 50"/>
          <p:cNvSpPr>
            <a:spLocks noChangeArrowheads="1"/>
          </p:cNvSpPr>
          <p:nvPr/>
        </p:nvSpPr>
        <p:spPr bwMode="auto">
          <a:xfrm>
            <a:off x="7942262" y="3617913"/>
            <a:ext cx="127000" cy="115887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518" name="Oval 51"/>
          <p:cNvSpPr>
            <a:spLocks noChangeArrowheads="1"/>
          </p:cNvSpPr>
          <p:nvPr/>
        </p:nvSpPr>
        <p:spPr bwMode="auto">
          <a:xfrm>
            <a:off x="7942262" y="3617913"/>
            <a:ext cx="127000" cy="115887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519" name="Oval 52"/>
          <p:cNvSpPr>
            <a:spLocks noChangeArrowheads="1"/>
          </p:cNvSpPr>
          <p:nvPr/>
        </p:nvSpPr>
        <p:spPr bwMode="auto">
          <a:xfrm>
            <a:off x="8234362" y="4078288"/>
            <a:ext cx="125413" cy="115887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520" name="Oval 53"/>
          <p:cNvSpPr>
            <a:spLocks noChangeArrowheads="1"/>
          </p:cNvSpPr>
          <p:nvPr/>
        </p:nvSpPr>
        <p:spPr bwMode="auto">
          <a:xfrm>
            <a:off x="8234362" y="4078288"/>
            <a:ext cx="125413" cy="115887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521" name="Oval 54"/>
          <p:cNvSpPr>
            <a:spLocks noChangeArrowheads="1"/>
          </p:cNvSpPr>
          <p:nvPr/>
        </p:nvSpPr>
        <p:spPr bwMode="auto">
          <a:xfrm>
            <a:off x="8537575" y="3567113"/>
            <a:ext cx="123825" cy="114300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522" name="Oval 55"/>
          <p:cNvSpPr>
            <a:spLocks noChangeArrowheads="1"/>
          </p:cNvSpPr>
          <p:nvPr/>
        </p:nvSpPr>
        <p:spPr bwMode="auto">
          <a:xfrm>
            <a:off x="8537575" y="3567113"/>
            <a:ext cx="123825" cy="114300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523" name="Oval 56"/>
          <p:cNvSpPr>
            <a:spLocks noChangeArrowheads="1"/>
          </p:cNvSpPr>
          <p:nvPr/>
        </p:nvSpPr>
        <p:spPr bwMode="auto">
          <a:xfrm>
            <a:off x="8843962" y="3451225"/>
            <a:ext cx="123825" cy="115888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524" name="Oval 57"/>
          <p:cNvSpPr>
            <a:spLocks noChangeArrowheads="1"/>
          </p:cNvSpPr>
          <p:nvPr/>
        </p:nvSpPr>
        <p:spPr bwMode="auto">
          <a:xfrm>
            <a:off x="8843962" y="3451225"/>
            <a:ext cx="123825" cy="115888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525" name="Oval 58"/>
          <p:cNvSpPr>
            <a:spLocks noChangeArrowheads="1"/>
          </p:cNvSpPr>
          <p:nvPr/>
        </p:nvSpPr>
        <p:spPr bwMode="auto">
          <a:xfrm>
            <a:off x="9132887" y="3387725"/>
            <a:ext cx="123825" cy="115888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526" name="Oval 59"/>
          <p:cNvSpPr>
            <a:spLocks noChangeArrowheads="1"/>
          </p:cNvSpPr>
          <p:nvPr/>
        </p:nvSpPr>
        <p:spPr bwMode="auto">
          <a:xfrm>
            <a:off x="9132887" y="3387725"/>
            <a:ext cx="123825" cy="115888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527" name="Oval 60"/>
          <p:cNvSpPr>
            <a:spLocks noChangeArrowheads="1"/>
          </p:cNvSpPr>
          <p:nvPr/>
        </p:nvSpPr>
        <p:spPr bwMode="auto">
          <a:xfrm>
            <a:off x="9436100" y="3017838"/>
            <a:ext cx="127000" cy="114300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528" name="Oval 61"/>
          <p:cNvSpPr>
            <a:spLocks noChangeArrowheads="1"/>
          </p:cNvSpPr>
          <p:nvPr/>
        </p:nvSpPr>
        <p:spPr bwMode="auto">
          <a:xfrm>
            <a:off x="9436100" y="3017838"/>
            <a:ext cx="127000" cy="114300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529" name="Oval 62"/>
          <p:cNvSpPr>
            <a:spLocks noChangeArrowheads="1"/>
          </p:cNvSpPr>
          <p:nvPr/>
        </p:nvSpPr>
        <p:spPr bwMode="auto">
          <a:xfrm>
            <a:off x="9742487" y="3425825"/>
            <a:ext cx="123825" cy="115888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530" name="Oval 63"/>
          <p:cNvSpPr>
            <a:spLocks noChangeArrowheads="1"/>
          </p:cNvSpPr>
          <p:nvPr/>
        </p:nvSpPr>
        <p:spPr bwMode="auto">
          <a:xfrm>
            <a:off x="9742487" y="3425825"/>
            <a:ext cx="123825" cy="115888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531" name="Line 66"/>
          <p:cNvSpPr>
            <a:spLocks noChangeShapeType="1"/>
          </p:cNvSpPr>
          <p:nvPr/>
        </p:nvSpPr>
        <p:spPr bwMode="auto">
          <a:xfrm flipH="1" flipV="1">
            <a:off x="6780212" y="3886200"/>
            <a:ext cx="0" cy="2209800"/>
          </a:xfrm>
          <a:prstGeom prst="line">
            <a:avLst/>
          </a:prstGeom>
          <a:noFill/>
          <a:ln w="2857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20532" name="Line 67"/>
          <p:cNvSpPr>
            <a:spLocks noChangeShapeType="1"/>
          </p:cNvSpPr>
          <p:nvPr/>
        </p:nvSpPr>
        <p:spPr bwMode="auto">
          <a:xfrm flipH="1">
            <a:off x="4075112" y="3911600"/>
            <a:ext cx="2736850" cy="0"/>
          </a:xfrm>
          <a:prstGeom prst="line">
            <a:avLst/>
          </a:prstGeom>
          <a:noFill/>
          <a:ln w="2857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pic>
        <p:nvPicPr>
          <p:cNvPr id="20533" name="Picture 68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679825" y="4170363"/>
            <a:ext cx="280987" cy="444500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</p:spPr>
      </p:pic>
      <p:sp>
        <p:nvSpPr>
          <p:cNvPr id="20534" name="Line 69"/>
          <p:cNvSpPr>
            <a:spLocks noChangeShapeType="1"/>
          </p:cNvSpPr>
          <p:nvPr/>
        </p:nvSpPr>
        <p:spPr bwMode="auto">
          <a:xfrm flipH="1">
            <a:off x="4084637" y="4286250"/>
            <a:ext cx="2736850" cy="0"/>
          </a:xfrm>
          <a:prstGeom prst="line">
            <a:avLst/>
          </a:prstGeom>
          <a:noFill/>
          <a:ln w="2857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pic>
        <p:nvPicPr>
          <p:cNvPr id="20535" name="Picture 70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3689350" y="3619500"/>
            <a:ext cx="268287" cy="341313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</p:spPr>
      </p:pic>
      <p:sp>
        <p:nvSpPr>
          <p:cNvPr id="20536" name="Line 71"/>
          <p:cNvSpPr>
            <a:spLocks noChangeShapeType="1"/>
          </p:cNvSpPr>
          <p:nvPr/>
        </p:nvSpPr>
        <p:spPr bwMode="auto">
          <a:xfrm>
            <a:off x="5253037" y="3894138"/>
            <a:ext cx="0" cy="393700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 type="triangle" w="lg" len="lg"/>
            <a:tailEnd type="triangle" w="lg" len="lg"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0537" name="Text Box 72"/>
          <p:cNvSpPr txBox="1">
            <a:spLocks noChangeArrowheads="1"/>
          </p:cNvSpPr>
          <p:nvPr/>
        </p:nvSpPr>
        <p:spPr bwMode="auto">
          <a:xfrm>
            <a:off x="4333875" y="3300413"/>
            <a:ext cx="2574925" cy="457200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2400">
                <a:solidFill>
                  <a:schemeClr val="accent2"/>
                </a:solidFill>
                <a:cs typeface="Arial" charset="0"/>
              </a:rPr>
              <a:t>Error or “residual”</a:t>
            </a:r>
          </a:p>
        </p:txBody>
      </p:sp>
      <p:sp>
        <p:nvSpPr>
          <p:cNvPr id="20538" name="Text Box 73"/>
          <p:cNvSpPr txBox="1">
            <a:spLocks noChangeArrowheads="1"/>
          </p:cNvSpPr>
          <p:nvPr/>
        </p:nvSpPr>
        <p:spPr bwMode="auto">
          <a:xfrm>
            <a:off x="2128837" y="4135438"/>
            <a:ext cx="1541463" cy="457200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2400">
                <a:cs typeface="Arial" charset="0"/>
              </a:rPr>
              <a:t>Prediction</a:t>
            </a:r>
          </a:p>
        </p:txBody>
      </p:sp>
      <p:sp>
        <p:nvSpPr>
          <p:cNvPr id="20539" name="Text Box 74"/>
          <p:cNvSpPr txBox="1">
            <a:spLocks noChangeArrowheads="1"/>
          </p:cNvSpPr>
          <p:nvPr/>
        </p:nvSpPr>
        <p:spPr bwMode="auto">
          <a:xfrm>
            <a:off x="1858962" y="3502025"/>
            <a:ext cx="1828800" cy="457200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2400">
                <a:cs typeface="Arial" charset="0"/>
              </a:rPr>
              <a:t>Observation</a:t>
            </a:r>
          </a:p>
        </p:txBody>
      </p:sp>
      <p:pic>
        <p:nvPicPr>
          <p:cNvPr id="76" name="Picture 75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/>
          <a:stretch>
            <a:fillRect/>
          </a:stretch>
        </p:blipFill>
        <p:spPr bwMode="auto">
          <a:xfrm>
            <a:off x="6253414" y="6146800"/>
            <a:ext cx="985586" cy="393999"/>
          </a:xfrm>
          <a:prstGeom prst="rect">
            <a:avLst/>
          </a:prstGeom>
          <a:noFill/>
          <a:ln/>
          <a:effectLst/>
        </p:spPr>
      </p:pic>
      <p:pic>
        <p:nvPicPr>
          <p:cNvPr id="21565" name="Picture 84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6858000" y="1447800"/>
            <a:ext cx="3567113" cy="971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67" name="Picture 83" descr="txp_fi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1905000" y="1676400"/>
            <a:ext cx="4724400" cy="809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Minimizing Error</a:t>
            </a:r>
          </a:p>
        </p:txBody>
      </p:sp>
      <p:pic>
        <p:nvPicPr>
          <p:cNvPr id="20" name="Picture 19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909763" y="1905001"/>
            <a:ext cx="4264005" cy="913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" name="Picture 22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587627" y="2895600"/>
            <a:ext cx="5270373" cy="84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871" name="Text Box 12"/>
          <p:cNvSpPr txBox="1">
            <a:spLocks noChangeArrowheads="1"/>
          </p:cNvSpPr>
          <p:nvPr/>
        </p:nvSpPr>
        <p:spPr bwMode="auto">
          <a:xfrm>
            <a:off x="457200" y="4800600"/>
            <a:ext cx="44958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>
                <a:latin typeface="Calibri" pitchFamily="34" charset="0"/>
              </a:rPr>
              <a:t>Approximate q update explained:</a:t>
            </a:r>
          </a:p>
        </p:txBody>
      </p:sp>
      <p:pic>
        <p:nvPicPr>
          <p:cNvPr id="25" name="Picture 24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792288" y="3886200"/>
            <a:ext cx="5065712" cy="84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" name="Picture 26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1816100" y="5410200"/>
            <a:ext cx="7556500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xt Box 12"/>
          <p:cNvSpPr txBox="1">
            <a:spLocks noChangeArrowheads="1"/>
          </p:cNvSpPr>
          <p:nvPr/>
        </p:nvSpPr>
        <p:spPr bwMode="auto">
          <a:xfrm>
            <a:off x="457200" y="1295400"/>
            <a:ext cx="111252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>
                <a:latin typeface="Calibri" pitchFamily="34" charset="0"/>
              </a:rPr>
              <a:t>Imagine we had only one point x, with features f(x), target value y, and weights w:</a:t>
            </a:r>
          </a:p>
        </p:txBody>
      </p:sp>
      <p:sp>
        <p:nvSpPr>
          <p:cNvPr id="22539" name="TextBox 27"/>
          <p:cNvSpPr txBox="1">
            <a:spLocks noChangeArrowheads="1"/>
          </p:cNvSpPr>
          <p:nvPr/>
        </p:nvSpPr>
        <p:spPr bwMode="auto">
          <a:xfrm>
            <a:off x="4724400" y="6015335"/>
            <a:ext cx="19050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“target”</a:t>
            </a:r>
          </a:p>
        </p:txBody>
      </p:sp>
      <p:sp>
        <p:nvSpPr>
          <p:cNvPr id="22540" name="TextBox 28"/>
          <p:cNvSpPr txBox="1">
            <a:spLocks noChangeArrowheads="1"/>
          </p:cNvSpPr>
          <p:nvPr/>
        </p:nvSpPr>
        <p:spPr bwMode="auto">
          <a:xfrm>
            <a:off x="6781800" y="6019800"/>
            <a:ext cx="19050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“prediction”</a:t>
            </a: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543800" y="2286169"/>
            <a:ext cx="4148098" cy="2092119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71" grpId="0"/>
      <p:bldP spid="17" grpId="0"/>
      <p:bldP spid="22539" grpId="0"/>
      <p:bldP spid="22540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EA4C0-B91B-4E1D-8B5D-B5ADBAB47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Recent Reinforcement Learning Milestones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556CFB77-2CD1-4FE7-B488-F8CC7ACAF9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37876" y="2076089"/>
            <a:ext cx="3916248" cy="32934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17208237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TDGammon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2098" y="1151164"/>
            <a:ext cx="11639901" cy="4975001"/>
          </a:xfrm>
        </p:spPr>
        <p:txBody>
          <a:bodyPr/>
          <a:lstStyle/>
          <a:p>
            <a:r>
              <a:rPr lang="en-US" dirty="0"/>
              <a:t>1992 by Gerald </a:t>
            </a:r>
            <a:r>
              <a:rPr lang="en-US" dirty="0" err="1"/>
              <a:t>Tesauro</a:t>
            </a:r>
            <a:r>
              <a:rPr lang="en-US" dirty="0"/>
              <a:t>, IBM</a:t>
            </a:r>
          </a:p>
          <a:p>
            <a:r>
              <a:rPr lang="en-US" dirty="0"/>
              <a:t>4-ply lookahead using </a:t>
            </a:r>
            <a:r>
              <a:rPr lang="en-US" dirty="0">
                <a:solidFill>
                  <a:srgbClr val="CC00CC"/>
                </a:solidFill>
              </a:rPr>
              <a:t>V(s) </a:t>
            </a:r>
            <a:r>
              <a:rPr lang="en-US" dirty="0"/>
              <a:t>trained from 1,500,000 games of self-play</a:t>
            </a:r>
          </a:p>
          <a:p>
            <a:r>
              <a:rPr lang="en-US" dirty="0"/>
              <a:t>3 hidden layers, ~100 units each</a:t>
            </a:r>
          </a:p>
          <a:p>
            <a:r>
              <a:rPr lang="en-US" dirty="0"/>
              <a:t>Input: contents of each location </a:t>
            </a:r>
            <a:r>
              <a:rPr lang="en-US" dirty="0">
                <a:solidFill>
                  <a:schemeClr val="tx2"/>
                </a:solidFill>
              </a:rPr>
              <a:t>plus several handcrafted features</a:t>
            </a:r>
          </a:p>
          <a:p>
            <a:r>
              <a:rPr lang="en-US" dirty="0"/>
              <a:t>Experimental results:</a:t>
            </a:r>
          </a:p>
          <a:p>
            <a:pPr lvl="1"/>
            <a:r>
              <a:rPr lang="en-US" dirty="0"/>
              <a:t>Plays approximately at parity with world champion</a:t>
            </a:r>
          </a:p>
          <a:p>
            <a:pPr lvl="1"/>
            <a:r>
              <a:rPr lang="en-US" dirty="0"/>
              <a:t>Led to radical changes in the way humans play backgammon</a:t>
            </a:r>
          </a:p>
        </p:txBody>
      </p:sp>
      <p:pic>
        <p:nvPicPr>
          <p:cNvPr id="5" name="Picture 4" descr="backgammon-position.eps">
            <a:extLst>
              <a:ext uri="{FF2B5EF4-FFF2-40B4-BE49-F238E27FC236}">
                <a16:creationId xmlns:a16="http://schemas.microsoft.com/office/drawing/2014/main" id="{8D2D2512-25D6-4049-A7F5-69E6E5F81C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2450" y="3731078"/>
            <a:ext cx="3033736" cy="2990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8351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Reinforcement Learning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We still assume an MDP:</a:t>
            </a:r>
          </a:p>
          <a:p>
            <a:pPr lvl="1"/>
            <a:r>
              <a:rPr lang="en-US" sz="2400" dirty="0"/>
              <a:t>A </a:t>
            </a:r>
            <a:r>
              <a:rPr lang="en-US" sz="2400" dirty="0">
                <a:solidFill>
                  <a:srgbClr val="C00000"/>
                </a:solidFill>
              </a:rPr>
              <a:t>set of states s </a:t>
            </a:r>
            <a:r>
              <a:rPr lang="en-US" sz="2400" dirty="0">
                <a:solidFill>
                  <a:srgbClr val="C00000"/>
                </a:solidFill>
                <a:sym typeface="Symbol" pitchFamily="18" charset="2"/>
              </a:rPr>
              <a:t> </a:t>
            </a:r>
            <a:r>
              <a:rPr lang="en-US" sz="2400" dirty="0">
                <a:solidFill>
                  <a:srgbClr val="C00000"/>
                </a:solidFill>
              </a:rPr>
              <a:t>S</a:t>
            </a:r>
          </a:p>
          <a:p>
            <a:pPr lvl="1"/>
            <a:r>
              <a:rPr lang="en-US" sz="2400" dirty="0"/>
              <a:t>A </a:t>
            </a:r>
            <a:r>
              <a:rPr lang="en-US" sz="2400" dirty="0">
                <a:solidFill>
                  <a:srgbClr val="C00000"/>
                </a:solidFill>
              </a:rPr>
              <a:t>set of actions (per state) A</a:t>
            </a:r>
          </a:p>
          <a:p>
            <a:pPr lvl="1"/>
            <a:r>
              <a:rPr lang="en-US" sz="2400" dirty="0"/>
              <a:t>A </a:t>
            </a:r>
            <a:r>
              <a:rPr lang="en-US" sz="2400" dirty="0">
                <a:solidFill>
                  <a:srgbClr val="C00000"/>
                </a:solidFill>
              </a:rPr>
              <a:t>model T(</a:t>
            </a:r>
            <a:r>
              <a:rPr lang="en-US" sz="2400" dirty="0" err="1">
                <a:solidFill>
                  <a:srgbClr val="C00000"/>
                </a:solidFill>
              </a:rPr>
              <a:t>s,a,s</a:t>
            </a:r>
            <a:r>
              <a:rPr lang="en-US" sz="2400" dirty="0">
                <a:solidFill>
                  <a:srgbClr val="C00000"/>
                </a:solidFill>
              </a:rPr>
              <a:t>’)</a:t>
            </a:r>
          </a:p>
          <a:p>
            <a:pPr lvl="1"/>
            <a:r>
              <a:rPr lang="en-US" sz="2400" dirty="0"/>
              <a:t>A </a:t>
            </a:r>
            <a:r>
              <a:rPr lang="en-US" sz="2400" dirty="0">
                <a:solidFill>
                  <a:srgbClr val="C00000"/>
                </a:solidFill>
              </a:rPr>
              <a:t>reward function R(</a:t>
            </a:r>
            <a:r>
              <a:rPr lang="en-US" sz="2400" dirty="0" err="1">
                <a:solidFill>
                  <a:srgbClr val="C00000"/>
                </a:solidFill>
              </a:rPr>
              <a:t>s,a,s</a:t>
            </a:r>
            <a:r>
              <a:rPr lang="en-US" sz="2400" dirty="0">
                <a:solidFill>
                  <a:srgbClr val="C00000"/>
                </a:solidFill>
              </a:rPr>
              <a:t>’)</a:t>
            </a:r>
          </a:p>
          <a:p>
            <a:r>
              <a:rPr lang="en-US" sz="2800" dirty="0"/>
              <a:t>Still looking for a policy </a:t>
            </a:r>
            <a:r>
              <a:rPr lang="en-US" sz="2800" dirty="0">
                <a:solidFill>
                  <a:srgbClr val="CC0000"/>
                </a:solidFill>
                <a:sym typeface="Symbol" pitchFamily="18" charset="2"/>
              </a:rPr>
              <a:t>(s)</a:t>
            </a:r>
          </a:p>
          <a:p>
            <a:pPr lvl="1"/>
            <a:endParaRPr lang="en-US" sz="2400" dirty="0">
              <a:sym typeface="Symbol" pitchFamily="18" charset="2"/>
            </a:endParaRPr>
          </a:p>
          <a:p>
            <a:r>
              <a:rPr lang="en-US" sz="2800" dirty="0">
                <a:sym typeface="Symbol" pitchFamily="18" charset="2"/>
              </a:rPr>
              <a:t>New twist: </a:t>
            </a:r>
            <a:r>
              <a:rPr lang="en-US" sz="2800" dirty="0">
                <a:solidFill>
                  <a:srgbClr val="C00000"/>
                </a:solidFill>
                <a:sym typeface="Symbol" pitchFamily="18" charset="2"/>
              </a:rPr>
              <a:t>don’t know T or R</a:t>
            </a:r>
            <a:r>
              <a:rPr lang="en-US" sz="2800" dirty="0">
                <a:sym typeface="Symbol" pitchFamily="18" charset="2"/>
              </a:rPr>
              <a:t>, so must try out actions</a:t>
            </a:r>
          </a:p>
          <a:p>
            <a:pPr lvl="1"/>
            <a:endParaRPr lang="en-US" sz="2400" dirty="0">
              <a:solidFill>
                <a:srgbClr val="CC0000"/>
              </a:solidFill>
              <a:sym typeface="Symbol" pitchFamily="18" charset="2"/>
            </a:endParaRPr>
          </a:p>
          <a:p>
            <a:r>
              <a:rPr lang="en-US" sz="2800" dirty="0">
                <a:sym typeface="Symbol" pitchFamily="18" charset="2"/>
              </a:rPr>
              <a:t>Big idea: </a:t>
            </a:r>
            <a:r>
              <a:rPr lang="en-US" sz="2800" dirty="0">
                <a:solidFill>
                  <a:srgbClr val="C00000"/>
                </a:solidFill>
                <a:sym typeface="Symbol" pitchFamily="18" charset="2"/>
              </a:rPr>
              <a:t>Compute all averages over T using sample outcomes</a:t>
            </a: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53877" y="1524000"/>
            <a:ext cx="4484846" cy="239776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Q-Networks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2098" y="1143001"/>
            <a:ext cx="11233501" cy="1752600"/>
          </a:xfrm>
        </p:spPr>
        <p:txBody>
          <a:bodyPr/>
          <a:lstStyle/>
          <a:p>
            <a:r>
              <a:rPr lang="en-US" dirty="0"/>
              <a:t>Deep Mind, 2015</a:t>
            </a:r>
          </a:p>
          <a:p>
            <a:r>
              <a:rPr lang="en-US" dirty="0"/>
              <a:t>Used a deep learning network to represent Q:</a:t>
            </a:r>
          </a:p>
          <a:p>
            <a:pPr lvl="1"/>
            <a:r>
              <a:rPr lang="en-US" dirty="0"/>
              <a:t>Input is last 4 images (84x84 pixel values) plus score</a:t>
            </a:r>
          </a:p>
          <a:p>
            <a:r>
              <a:rPr lang="en-US" dirty="0"/>
              <a:t>49 Atari games, incl. Breakout, Space Invaders, </a:t>
            </a:r>
            <a:r>
              <a:rPr lang="en-US" dirty="0" err="1"/>
              <a:t>Seaquest</a:t>
            </a:r>
            <a:r>
              <a:rPr lang="en-US" dirty="0"/>
              <a:t>, </a:t>
            </a:r>
            <a:r>
              <a:rPr lang="en-US" dirty="0" err="1"/>
              <a:t>Enduro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 bwMode="auto">
          <a:xfrm>
            <a:off x="6553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5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305A4B49-A051-4FAA-9AEC-835F91AA8D34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0" y="3154260"/>
            <a:ext cx="6370864" cy="3703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96761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 bwMode="auto">
          <a:xfrm>
            <a:off x="6553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5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305A4B49-A051-4FAA-9AEC-835F91AA8D34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00" y="14162"/>
            <a:ext cx="4978400" cy="32670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600" y="-1"/>
            <a:ext cx="5029200" cy="329673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503560"/>
            <a:ext cx="5346700" cy="33528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7000" y="3411491"/>
            <a:ext cx="5169764" cy="3446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58947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15355-C1D3-4DE6-9FDA-969DB5A475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OpenAI</a:t>
            </a:r>
            <a:r>
              <a:rPr lang="en-US" dirty="0"/>
              <a:t> Gym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AB60AB-0B45-4B57-B8CE-FDDF907465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2016+</a:t>
            </a:r>
          </a:p>
          <a:p>
            <a:r>
              <a:rPr lang="en-US" dirty="0"/>
              <a:t>Benchmark problems for learning agents</a:t>
            </a:r>
          </a:p>
          <a:p>
            <a:r>
              <a:rPr lang="en-US" dirty="0"/>
              <a:t>https://gym.openai.com/envs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C854E6C-340B-4346-8D0F-B7B220BBD0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4201" y="2824843"/>
            <a:ext cx="1761343" cy="38460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F00E23D-3C07-4136-9E55-937F8F71D7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1880" y="2824843"/>
            <a:ext cx="1676662" cy="384605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3EB91D6-8E88-41AB-BFB9-D6CE4C04AC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6208" y="2750684"/>
            <a:ext cx="1682249" cy="384605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05FF82-E42C-420E-87FC-80A64AB072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71203" y="688187"/>
            <a:ext cx="1676662" cy="5908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18655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9085F-555A-4616-881A-A4101127A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AlphaGo, </a:t>
            </a:r>
            <a:r>
              <a:rPr lang="en-US" dirty="0" err="1"/>
              <a:t>AlphaZero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E015A5-F79D-4D22-983F-E82E3547BA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Deep Mind, 2016+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54701E-2569-47FF-8F6B-DACD2B1A72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4512" y="2033587"/>
            <a:ext cx="8334375" cy="3476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64596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9085F-555A-4616-881A-A4101127A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Autonomous Vehicles?</a:t>
            </a:r>
          </a:p>
        </p:txBody>
      </p:sp>
    </p:spTree>
    <p:extLst>
      <p:ext uri="{BB962C8B-B14F-4D97-AF65-F5344CB8AC3E}">
        <p14:creationId xmlns:p14="http://schemas.microsoft.com/office/powerpoint/2010/main" val="1493017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Temporal Difference Learning</a:t>
            </a:r>
          </a:p>
        </p:txBody>
      </p:sp>
      <p:pic>
        <p:nvPicPr>
          <p:cNvPr id="41987" name="Picture 3" descr="C:\Users\Dan\Dropbox\Office\CS 188\Ketrina Art\RL\TemporalDifference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29000" y="1447572"/>
            <a:ext cx="5480050" cy="5029428"/>
          </a:xfrm>
          <a:prstGeom prst="rect">
            <a:avLst/>
          </a:prstGeom>
          <a:noFill/>
        </p:spPr>
      </p:pic>
    </p:spTree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Model-Free Learning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8153400" cy="4800600"/>
          </a:xfrm>
        </p:spPr>
        <p:txBody>
          <a:bodyPr/>
          <a:lstStyle/>
          <a:p>
            <a:r>
              <a:rPr lang="en-US" sz="3200" dirty="0"/>
              <a:t>Model-free (temporal difference) learning</a:t>
            </a:r>
          </a:p>
          <a:p>
            <a:pPr lvl="1"/>
            <a:r>
              <a:rPr lang="en-US" sz="2800" dirty="0"/>
              <a:t>Experience world through episodes</a:t>
            </a:r>
          </a:p>
          <a:p>
            <a:pPr lvl="1"/>
            <a:endParaRPr lang="en-US" sz="2800" dirty="0"/>
          </a:p>
          <a:p>
            <a:pPr lvl="1"/>
            <a:endParaRPr lang="en-US" sz="2800" dirty="0"/>
          </a:p>
          <a:p>
            <a:pPr lvl="1"/>
            <a:r>
              <a:rPr lang="en-US" sz="2800" dirty="0"/>
              <a:t>Update estimates each transition</a:t>
            </a:r>
          </a:p>
          <a:p>
            <a:pPr lvl="1"/>
            <a:endParaRPr lang="en-US" sz="2800" dirty="0"/>
          </a:p>
          <a:p>
            <a:pPr lvl="1"/>
            <a:r>
              <a:rPr lang="en-US" sz="2800" dirty="0"/>
              <a:t>Over time, updates will mimic Bellman updates</a:t>
            </a:r>
          </a:p>
          <a:p>
            <a:pPr lvl="2"/>
            <a:endParaRPr lang="en-US" sz="2400" dirty="0"/>
          </a:p>
          <a:p>
            <a:endParaRPr lang="en-US" sz="4000" dirty="0"/>
          </a:p>
          <a:p>
            <a:endParaRPr lang="en-US" sz="3200" dirty="0"/>
          </a:p>
          <a:p>
            <a:pPr lvl="1"/>
            <a:endParaRPr lang="en-US" sz="2800" dirty="0"/>
          </a:p>
          <a:p>
            <a:pPr lvl="1"/>
            <a:endParaRPr lang="en-US" sz="2800" dirty="0"/>
          </a:p>
          <a:p>
            <a:pPr lvl="1"/>
            <a:endParaRPr lang="en-US" sz="2800" dirty="0"/>
          </a:p>
          <a:p>
            <a:endParaRPr lang="en-US" sz="3200" dirty="0"/>
          </a:p>
        </p:txBody>
      </p:sp>
      <p:pic>
        <p:nvPicPr>
          <p:cNvPr id="7185" name="Picture 21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883123" y="3454270"/>
            <a:ext cx="1695941" cy="444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86" name="Picture 24" descr="TP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007739" y="2774042"/>
            <a:ext cx="5733895" cy="444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190" name="Text Box 19"/>
          <p:cNvSpPr txBox="1">
            <a:spLocks noChangeArrowheads="1"/>
          </p:cNvSpPr>
          <p:nvPr/>
        </p:nvSpPr>
        <p:spPr bwMode="auto">
          <a:xfrm>
            <a:off x="10181923" y="2819400"/>
            <a:ext cx="7620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>
                <a:latin typeface="Calibri"/>
                <a:cs typeface="Calibri"/>
                <a:sym typeface="Symbol" pitchFamily="18" charset="2"/>
              </a:rPr>
              <a:t>r</a:t>
            </a:r>
            <a:endParaRPr lang="en-US" sz="2400" dirty="0">
              <a:latin typeface="Calibri"/>
              <a:cs typeface="Calibri"/>
            </a:endParaRPr>
          </a:p>
        </p:txBody>
      </p:sp>
      <p:grpSp>
        <p:nvGrpSpPr>
          <p:cNvPr id="37" name="Group 36"/>
          <p:cNvGrpSpPr/>
          <p:nvPr/>
        </p:nvGrpSpPr>
        <p:grpSpPr>
          <a:xfrm>
            <a:off x="10070552" y="1371600"/>
            <a:ext cx="1588048" cy="2366665"/>
            <a:chOff x="9761537" y="1447800"/>
            <a:chExt cx="1347130" cy="2007625"/>
          </a:xfrm>
        </p:grpSpPr>
        <p:sp>
          <p:nvSpPr>
            <p:cNvPr id="38" name="AutoShape 7"/>
            <p:cNvSpPr>
              <a:spLocks noChangeArrowheads="1"/>
            </p:cNvSpPr>
            <p:nvPr/>
          </p:nvSpPr>
          <p:spPr bwMode="auto">
            <a:xfrm>
              <a:off x="10310812" y="1585913"/>
              <a:ext cx="246063" cy="196850"/>
            </a:xfrm>
            <a:prstGeom prst="triangle">
              <a:avLst>
                <a:gd name="adj" fmla="val 50000"/>
              </a:avLst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39" name="Line 11"/>
            <p:cNvSpPr>
              <a:spLocks noChangeShapeType="1"/>
            </p:cNvSpPr>
            <p:nvPr/>
          </p:nvSpPr>
          <p:spPr bwMode="auto">
            <a:xfrm flipH="1">
              <a:off x="10066337" y="1790700"/>
              <a:ext cx="368300" cy="5730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40" name="Oval 13"/>
            <p:cNvSpPr>
              <a:spLocks noChangeArrowheads="1"/>
            </p:cNvSpPr>
            <p:nvPr/>
          </p:nvSpPr>
          <p:spPr bwMode="auto">
            <a:xfrm>
              <a:off x="9983787" y="2363788"/>
              <a:ext cx="204788" cy="204787"/>
            </a:xfrm>
            <a:prstGeom prst="ellipse">
              <a:avLst/>
            </a:prstGeom>
            <a:solidFill>
              <a:srgbClr val="B5E3C8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41" name="Line 17"/>
            <p:cNvSpPr>
              <a:spLocks noChangeShapeType="1"/>
            </p:cNvSpPr>
            <p:nvPr/>
          </p:nvSpPr>
          <p:spPr bwMode="auto">
            <a:xfrm flipH="1">
              <a:off x="9761537" y="2568575"/>
              <a:ext cx="307975" cy="612775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42" name="Line 18"/>
            <p:cNvSpPr>
              <a:spLocks noChangeShapeType="1"/>
            </p:cNvSpPr>
            <p:nvPr/>
          </p:nvSpPr>
          <p:spPr bwMode="auto">
            <a:xfrm>
              <a:off x="10069512" y="2568575"/>
              <a:ext cx="296863" cy="61277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43" name="Text Box 19"/>
            <p:cNvSpPr txBox="1">
              <a:spLocks noChangeArrowheads="1"/>
            </p:cNvSpPr>
            <p:nvPr/>
          </p:nvSpPr>
          <p:spPr bwMode="auto">
            <a:xfrm>
              <a:off x="9856012" y="1835639"/>
              <a:ext cx="762001" cy="3916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latin typeface="Calibri"/>
                  <a:cs typeface="Calibri"/>
                  <a:sym typeface="Symbol" pitchFamily="18" charset="2"/>
                </a:rPr>
                <a:t>a</a:t>
              </a:r>
              <a:endParaRPr lang="en-US" sz="2400" dirty="0">
                <a:latin typeface="Calibri"/>
                <a:cs typeface="Calibri"/>
              </a:endParaRPr>
            </a:p>
          </p:txBody>
        </p:sp>
        <p:sp>
          <p:nvSpPr>
            <p:cNvPr id="44" name="Text Box 20"/>
            <p:cNvSpPr txBox="1">
              <a:spLocks noChangeArrowheads="1"/>
            </p:cNvSpPr>
            <p:nvPr/>
          </p:nvSpPr>
          <p:spPr bwMode="auto">
            <a:xfrm>
              <a:off x="10542587" y="1447800"/>
              <a:ext cx="204788" cy="3916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>
                  <a:solidFill>
                    <a:srgbClr val="3333FF"/>
                  </a:solidFill>
                  <a:latin typeface="Calibri"/>
                  <a:cs typeface="Calibri"/>
                </a:rPr>
                <a:t>s</a:t>
              </a:r>
            </a:p>
          </p:txBody>
        </p:sp>
        <p:sp>
          <p:nvSpPr>
            <p:cNvPr id="45" name="Text Box 21"/>
            <p:cNvSpPr txBox="1">
              <a:spLocks noChangeArrowheads="1"/>
            </p:cNvSpPr>
            <p:nvPr/>
          </p:nvSpPr>
          <p:spPr bwMode="auto">
            <a:xfrm>
              <a:off x="10221254" y="2245854"/>
              <a:ext cx="887413" cy="3916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solidFill>
                    <a:srgbClr val="008000"/>
                  </a:solidFill>
                  <a:latin typeface="Calibri"/>
                  <a:cs typeface="Calibri"/>
                </a:rPr>
                <a:t>s, a</a:t>
              </a:r>
              <a:endParaRPr lang="en-US" sz="2400" dirty="0">
                <a:solidFill>
                  <a:srgbClr val="008000"/>
                </a:solidFill>
                <a:latin typeface="Calibri"/>
                <a:cs typeface="Calibri"/>
                <a:sym typeface="Symbol" pitchFamily="18" charset="2"/>
              </a:endParaRPr>
            </a:p>
          </p:txBody>
        </p:sp>
        <p:sp>
          <p:nvSpPr>
            <p:cNvPr id="46" name="AutoShape 23"/>
            <p:cNvSpPr>
              <a:spLocks noChangeArrowheads="1"/>
            </p:cNvSpPr>
            <p:nvPr/>
          </p:nvSpPr>
          <p:spPr bwMode="auto">
            <a:xfrm>
              <a:off x="10229850" y="3190875"/>
              <a:ext cx="244475" cy="195263"/>
            </a:xfrm>
            <a:prstGeom prst="triangle">
              <a:avLst>
                <a:gd name="adj" fmla="val 50000"/>
              </a:avLst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r" rtl="1"/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47" name="Text Box 24"/>
            <p:cNvSpPr txBox="1">
              <a:spLocks noChangeArrowheads="1"/>
            </p:cNvSpPr>
            <p:nvPr/>
          </p:nvSpPr>
          <p:spPr bwMode="auto">
            <a:xfrm>
              <a:off x="10308492" y="3063798"/>
              <a:ext cx="525463" cy="3916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r" rtl="1">
                <a:spcBef>
                  <a:spcPct val="50000"/>
                </a:spcBef>
              </a:pPr>
              <a:r>
                <a:rPr lang="en-US" sz="2400" dirty="0">
                  <a:solidFill>
                    <a:srgbClr val="3333FF"/>
                  </a:solidFill>
                  <a:latin typeface="Calibri"/>
                  <a:cs typeface="Calibri"/>
                </a:rPr>
                <a:t>s’</a:t>
              </a:r>
            </a:p>
          </p:txBody>
        </p:sp>
        <p:sp>
          <p:nvSpPr>
            <p:cNvPr id="48" name="Line 17"/>
            <p:cNvSpPr>
              <a:spLocks noChangeShapeType="1"/>
            </p:cNvSpPr>
            <p:nvPr/>
          </p:nvSpPr>
          <p:spPr bwMode="auto">
            <a:xfrm flipH="1">
              <a:off x="10523537" y="2590800"/>
              <a:ext cx="307975" cy="612775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 sz="2400">
                <a:latin typeface="Calibri"/>
                <a:cs typeface="Calibri"/>
              </a:endParaRPr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9982200" y="3676358"/>
            <a:ext cx="1588048" cy="1962441"/>
            <a:chOff x="9761537" y="1790700"/>
            <a:chExt cx="1347130" cy="1664725"/>
          </a:xfrm>
        </p:grpSpPr>
        <p:sp>
          <p:nvSpPr>
            <p:cNvPr id="52" name="Line 11"/>
            <p:cNvSpPr>
              <a:spLocks noChangeShapeType="1"/>
            </p:cNvSpPr>
            <p:nvPr/>
          </p:nvSpPr>
          <p:spPr bwMode="auto">
            <a:xfrm flipH="1">
              <a:off x="10066337" y="1790700"/>
              <a:ext cx="368300" cy="5730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53" name="Oval 13"/>
            <p:cNvSpPr>
              <a:spLocks noChangeArrowheads="1"/>
            </p:cNvSpPr>
            <p:nvPr/>
          </p:nvSpPr>
          <p:spPr bwMode="auto">
            <a:xfrm>
              <a:off x="9983787" y="2363788"/>
              <a:ext cx="204788" cy="204787"/>
            </a:xfrm>
            <a:prstGeom prst="ellipse">
              <a:avLst/>
            </a:prstGeom>
            <a:solidFill>
              <a:srgbClr val="B5E3C8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54" name="Line 17"/>
            <p:cNvSpPr>
              <a:spLocks noChangeShapeType="1"/>
            </p:cNvSpPr>
            <p:nvPr/>
          </p:nvSpPr>
          <p:spPr bwMode="auto">
            <a:xfrm flipH="1">
              <a:off x="9761537" y="2568575"/>
              <a:ext cx="307975" cy="612775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55" name="Line 18"/>
            <p:cNvSpPr>
              <a:spLocks noChangeShapeType="1"/>
            </p:cNvSpPr>
            <p:nvPr/>
          </p:nvSpPr>
          <p:spPr bwMode="auto">
            <a:xfrm>
              <a:off x="10069512" y="2568575"/>
              <a:ext cx="296863" cy="61277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56" name="Text Box 19"/>
            <p:cNvSpPr txBox="1">
              <a:spLocks noChangeArrowheads="1"/>
            </p:cNvSpPr>
            <p:nvPr/>
          </p:nvSpPr>
          <p:spPr bwMode="auto">
            <a:xfrm>
              <a:off x="9856012" y="1835639"/>
              <a:ext cx="762001" cy="3916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latin typeface="Calibri"/>
                  <a:cs typeface="Calibri"/>
                  <a:sym typeface="Symbol" pitchFamily="18" charset="2"/>
                </a:rPr>
                <a:t>a’</a:t>
              </a:r>
              <a:endParaRPr lang="en-US" sz="2400" dirty="0">
                <a:latin typeface="Calibri"/>
                <a:cs typeface="Calibri"/>
              </a:endParaRPr>
            </a:p>
          </p:txBody>
        </p:sp>
        <p:sp>
          <p:nvSpPr>
            <p:cNvPr id="58" name="Text Box 21"/>
            <p:cNvSpPr txBox="1">
              <a:spLocks noChangeArrowheads="1"/>
            </p:cNvSpPr>
            <p:nvPr/>
          </p:nvSpPr>
          <p:spPr bwMode="auto">
            <a:xfrm>
              <a:off x="10221254" y="2245854"/>
              <a:ext cx="887413" cy="3916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solidFill>
                    <a:srgbClr val="008000"/>
                  </a:solidFill>
                  <a:latin typeface="Calibri"/>
                  <a:cs typeface="Calibri"/>
                </a:rPr>
                <a:t>s’, a’</a:t>
              </a:r>
              <a:endParaRPr lang="en-US" sz="2400" dirty="0">
                <a:solidFill>
                  <a:srgbClr val="008000"/>
                </a:solidFill>
                <a:latin typeface="Calibri"/>
                <a:cs typeface="Calibri"/>
                <a:sym typeface="Symbol" pitchFamily="18" charset="2"/>
              </a:endParaRPr>
            </a:p>
          </p:txBody>
        </p:sp>
        <p:sp>
          <p:nvSpPr>
            <p:cNvPr id="59" name="AutoShape 23"/>
            <p:cNvSpPr>
              <a:spLocks noChangeArrowheads="1"/>
            </p:cNvSpPr>
            <p:nvPr/>
          </p:nvSpPr>
          <p:spPr bwMode="auto">
            <a:xfrm>
              <a:off x="10229850" y="3190875"/>
              <a:ext cx="244475" cy="195263"/>
            </a:xfrm>
            <a:prstGeom prst="triangle">
              <a:avLst>
                <a:gd name="adj" fmla="val 50000"/>
              </a:avLst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r" rtl="1"/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60" name="Text Box 24"/>
            <p:cNvSpPr txBox="1">
              <a:spLocks noChangeArrowheads="1"/>
            </p:cNvSpPr>
            <p:nvPr/>
          </p:nvSpPr>
          <p:spPr bwMode="auto">
            <a:xfrm>
              <a:off x="10308492" y="3063798"/>
              <a:ext cx="525463" cy="3916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r" rtl="1">
                <a:spcBef>
                  <a:spcPct val="50000"/>
                </a:spcBef>
              </a:pPr>
              <a:r>
                <a:rPr lang="en-US" sz="2400" dirty="0">
                  <a:solidFill>
                    <a:srgbClr val="3333FF"/>
                  </a:solidFill>
                  <a:latin typeface="Calibri"/>
                  <a:cs typeface="Calibri"/>
                </a:rPr>
                <a:t>s’’</a:t>
              </a:r>
            </a:p>
          </p:txBody>
        </p:sp>
        <p:sp>
          <p:nvSpPr>
            <p:cNvPr id="61" name="Line 17"/>
            <p:cNvSpPr>
              <a:spLocks noChangeShapeType="1"/>
            </p:cNvSpPr>
            <p:nvPr/>
          </p:nvSpPr>
          <p:spPr bwMode="auto">
            <a:xfrm flipH="1">
              <a:off x="10523537" y="2590800"/>
              <a:ext cx="307975" cy="612775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 sz="2400">
                <a:latin typeface="Calibri"/>
                <a:cs typeface="Calibri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D9BF3B64-895C-4DD9-ACF5-46C7A9F7494A}"/>
                  </a:ext>
                </a:extLst>
              </p:cNvPr>
              <p:cNvSpPr/>
              <p:nvPr/>
            </p:nvSpPr>
            <p:spPr>
              <a:xfrm>
                <a:off x="3116409" y="5525417"/>
                <a:ext cx="550330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dirty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lang="en-US" sz="2400" i="1" dirty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𝑉</m:t>
                          </m:r>
                        </m:e>
                        <m:sup>
                          <m:r>
                            <a:rPr lang="en-US" sz="2400" i="1" dirty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𝜋</m:t>
                          </m:r>
                        </m:sup>
                      </m:sSup>
                      <m:d>
                        <m:dPr>
                          <m:ctrlPr>
                            <a:rPr lang="en-US" sz="2400" i="1" dirty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sz="2400" i="1" dirty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𝑠</m:t>
                          </m:r>
                        </m:e>
                      </m:d>
                      <m:r>
                        <a:rPr lang="en-US" sz="2400" b="0" i="1" dirty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←</m:t>
                      </m:r>
                      <m:r>
                        <a:rPr lang="en-US" sz="2400" i="1" dirty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</m:t>
                      </m:r>
                      <m:sSup>
                        <m:sSupPr>
                          <m:ctrlPr>
                            <a:rPr lang="en-US" sz="2400" i="1" dirty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lang="en-US" sz="2400" i="1" dirty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𝑉</m:t>
                          </m:r>
                        </m:e>
                        <m:sup>
                          <m:r>
                            <a:rPr lang="en-US" sz="2400" i="1" dirty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𝜋</m:t>
                          </m:r>
                        </m:sup>
                      </m:sSup>
                      <m:r>
                        <a:rPr lang="en-US" sz="2400" i="1" dirty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(</m:t>
                      </m:r>
                      <m:r>
                        <a:rPr lang="en-US" sz="2400" i="1" dirty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𝑠</m:t>
                      </m:r>
                      <m:r>
                        <a:rPr lang="en-US" sz="2400" i="1" dirty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) +</m:t>
                      </m:r>
                      <m:r>
                        <a:rPr lang="en-US" sz="2400" i="1" dirty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𝛼</m:t>
                      </m:r>
                      <m:r>
                        <a:rPr lang="en-US" sz="2400" i="1" dirty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 dirty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sz="2400" b="0" i="1" dirty="0" smtClean="0">
                              <a:solidFill>
                                <a:srgbClr val="00A44A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𝑠𝑎𝑚𝑝𝑙𝑒</m:t>
                          </m:r>
                          <m:r>
                            <a:rPr lang="en-US" sz="2400" i="1" dirty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− </m:t>
                          </m:r>
                          <m:sSup>
                            <m:sSupPr>
                              <m:ctrlPr>
                                <a:rPr lang="en-US" sz="2400" i="1" dirty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𝑉</m:t>
                              </m:r>
                            </m:e>
                            <m:sup>
                              <m:r>
                                <a:rPr lang="en-US" sz="2400" i="1" dirty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𝜋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2400" i="1" dirty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𝑠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D9BF3B64-895C-4DD9-ACF5-46C7A9F749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6409" y="5525417"/>
                <a:ext cx="5503301" cy="461665"/>
              </a:xfrm>
              <a:prstGeom prst="rect">
                <a:avLst/>
              </a:prstGeom>
              <a:blipFill>
                <a:blip r:embed="rId2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Temporal Difference Learning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95400"/>
            <a:ext cx="8686800" cy="2819400"/>
          </a:xfrm>
        </p:spPr>
        <p:txBody>
          <a:bodyPr/>
          <a:lstStyle/>
          <a:p>
            <a:r>
              <a:rPr lang="en-US" sz="2400" dirty="0">
                <a:latin typeface="Calibri"/>
                <a:cs typeface="Calibri"/>
              </a:rPr>
              <a:t>Big idea: learn from every experience!</a:t>
            </a:r>
          </a:p>
          <a:p>
            <a:pPr lvl="1"/>
            <a:r>
              <a:rPr lang="en-US" sz="2000" dirty="0">
                <a:latin typeface="Calibri"/>
                <a:cs typeface="Calibri"/>
              </a:rPr>
              <a:t>Update V(s) each time we experience a transition (s, a, s’, r)</a:t>
            </a:r>
          </a:p>
          <a:p>
            <a:pPr lvl="1"/>
            <a:r>
              <a:rPr lang="en-US" sz="2000" dirty="0">
                <a:latin typeface="Calibri"/>
                <a:cs typeface="Calibri"/>
              </a:rPr>
              <a:t>Likely outcomes s’ will contribute updates more often</a:t>
            </a:r>
          </a:p>
          <a:p>
            <a:pPr lvl="1">
              <a:buFont typeface="Wingdings" pitchFamily="2" charset="2"/>
              <a:buNone/>
            </a:pPr>
            <a:endParaRPr lang="en-US" sz="2000" dirty="0">
              <a:latin typeface="Calibri"/>
              <a:cs typeface="Calibri"/>
            </a:endParaRPr>
          </a:p>
          <a:p>
            <a:r>
              <a:rPr lang="en-US" sz="2400" dirty="0">
                <a:latin typeface="Calibri"/>
                <a:cs typeface="Calibri"/>
              </a:rPr>
              <a:t>Temporal difference learning of values</a:t>
            </a:r>
          </a:p>
          <a:p>
            <a:pPr lvl="1"/>
            <a:r>
              <a:rPr lang="en-US" sz="2000" dirty="0">
                <a:latin typeface="Calibri"/>
                <a:cs typeface="Calibri"/>
              </a:rPr>
              <a:t>Policy still fixed, still doing evaluation!</a:t>
            </a:r>
          </a:p>
          <a:p>
            <a:pPr lvl="1"/>
            <a:r>
              <a:rPr lang="en-US" sz="2000" dirty="0">
                <a:latin typeface="Calibri"/>
                <a:cs typeface="Calibri"/>
              </a:rPr>
              <a:t>Move values toward value of whatever successor occurs: running average</a:t>
            </a:r>
          </a:p>
          <a:p>
            <a:pPr lvl="1"/>
            <a:endParaRPr lang="en-US" sz="2000" dirty="0">
              <a:latin typeface="Calibri"/>
              <a:cs typeface="Calibri"/>
            </a:endParaRPr>
          </a:p>
          <a:p>
            <a:pPr lvl="1"/>
            <a:endParaRPr lang="en-US" sz="2000" dirty="0">
              <a:latin typeface="Calibri"/>
              <a:cs typeface="Calibri"/>
            </a:endParaRPr>
          </a:p>
          <a:p>
            <a:pPr lvl="1"/>
            <a:endParaRPr lang="en-US" sz="2000" dirty="0">
              <a:latin typeface="Calibri"/>
              <a:cs typeface="Calibri"/>
            </a:endParaRPr>
          </a:p>
          <a:p>
            <a:pPr lvl="1"/>
            <a:endParaRPr lang="en-US" sz="2000" dirty="0">
              <a:latin typeface="Calibri"/>
              <a:cs typeface="Calibri"/>
            </a:endParaRPr>
          </a:p>
          <a:p>
            <a:endParaRPr lang="en-US" sz="2400" dirty="0">
              <a:latin typeface="Calibri"/>
              <a:cs typeface="Calibri"/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9296402" y="1371600"/>
            <a:ext cx="1857674" cy="2366665"/>
            <a:chOff x="9532815" y="1447800"/>
            <a:chExt cx="1575852" cy="2007625"/>
          </a:xfrm>
        </p:grpSpPr>
        <p:sp>
          <p:nvSpPr>
            <p:cNvPr id="15367" name="AutoShape 7"/>
            <p:cNvSpPr>
              <a:spLocks noChangeArrowheads="1"/>
            </p:cNvSpPr>
            <p:nvPr/>
          </p:nvSpPr>
          <p:spPr bwMode="auto">
            <a:xfrm>
              <a:off x="10310812" y="1585913"/>
              <a:ext cx="246063" cy="196850"/>
            </a:xfrm>
            <a:prstGeom prst="triangle">
              <a:avLst>
                <a:gd name="adj" fmla="val 50000"/>
              </a:avLst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15368" name="Line 11"/>
            <p:cNvSpPr>
              <a:spLocks noChangeShapeType="1"/>
            </p:cNvSpPr>
            <p:nvPr/>
          </p:nvSpPr>
          <p:spPr bwMode="auto">
            <a:xfrm flipH="1">
              <a:off x="10066337" y="1790700"/>
              <a:ext cx="368300" cy="5730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15369" name="Oval 13"/>
            <p:cNvSpPr>
              <a:spLocks noChangeArrowheads="1"/>
            </p:cNvSpPr>
            <p:nvPr/>
          </p:nvSpPr>
          <p:spPr bwMode="auto">
            <a:xfrm>
              <a:off x="9983787" y="2363788"/>
              <a:ext cx="204788" cy="204787"/>
            </a:xfrm>
            <a:prstGeom prst="ellipse">
              <a:avLst/>
            </a:prstGeom>
            <a:solidFill>
              <a:srgbClr val="B5E3C8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15370" name="Line 17"/>
            <p:cNvSpPr>
              <a:spLocks noChangeShapeType="1"/>
            </p:cNvSpPr>
            <p:nvPr/>
          </p:nvSpPr>
          <p:spPr bwMode="auto">
            <a:xfrm flipH="1">
              <a:off x="9761537" y="2568575"/>
              <a:ext cx="307975" cy="612775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15371" name="Line 18"/>
            <p:cNvSpPr>
              <a:spLocks noChangeShapeType="1"/>
            </p:cNvSpPr>
            <p:nvPr/>
          </p:nvSpPr>
          <p:spPr bwMode="auto">
            <a:xfrm>
              <a:off x="10069512" y="2568575"/>
              <a:ext cx="296863" cy="61277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15372" name="Text Box 19"/>
            <p:cNvSpPr txBox="1">
              <a:spLocks noChangeArrowheads="1"/>
            </p:cNvSpPr>
            <p:nvPr/>
          </p:nvSpPr>
          <p:spPr bwMode="auto">
            <a:xfrm>
              <a:off x="9532815" y="1835639"/>
              <a:ext cx="762001" cy="3916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latin typeface="Calibri"/>
                  <a:cs typeface="Calibri"/>
                  <a:sym typeface="Symbol" pitchFamily="18" charset="2"/>
                </a:rPr>
                <a:t>(s)</a:t>
              </a:r>
              <a:endParaRPr lang="en-US" sz="2400" dirty="0">
                <a:latin typeface="Calibri"/>
                <a:cs typeface="Calibri"/>
              </a:endParaRPr>
            </a:p>
          </p:txBody>
        </p:sp>
        <p:sp>
          <p:nvSpPr>
            <p:cNvPr id="15373" name="Text Box 20"/>
            <p:cNvSpPr txBox="1">
              <a:spLocks noChangeArrowheads="1"/>
            </p:cNvSpPr>
            <p:nvPr/>
          </p:nvSpPr>
          <p:spPr bwMode="auto">
            <a:xfrm>
              <a:off x="10542587" y="1447800"/>
              <a:ext cx="204788" cy="3916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>
                  <a:solidFill>
                    <a:srgbClr val="3333FF"/>
                  </a:solidFill>
                  <a:latin typeface="Calibri"/>
                  <a:cs typeface="Calibri"/>
                </a:rPr>
                <a:t>s</a:t>
              </a:r>
            </a:p>
          </p:txBody>
        </p:sp>
        <p:sp>
          <p:nvSpPr>
            <p:cNvPr id="15374" name="Text Box 21"/>
            <p:cNvSpPr txBox="1">
              <a:spLocks noChangeArrowheads="1"/>
            </p:cNvSpPr>
            <p:nvPr/>
          </p:nvSpPr>
          <p:spPr bwMode="auto">
            <a:xfrm>
              <a:off x="10221254" y="2245854"/>
              <a:ext cx="887413" cy="3916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solidFill>
                    <a:srgbClr val="008000"/>
                  </a:solidFill>
                  <a:latin typeface="Calibri"/>
                  <a:cs typeface="Calibri"/>
                </a:rPr>
                <a:t>s, </a:t>
              </a:r>
              <a:r>
                <a:rPr lang="en-US" sz="2400" dirty="0">
                  <a:solidFill>
                    <a:srgbClr val="008000"/>
                  </a:solidFill>
                  <a:latin typeface="Calibri"/>
                  <a:cs typeface="Calibri"/>
                  <a:sym typeface="Symbol" pitchFamily="18" charset="2"/>
                </a:rPr>
                <a:t>(s)</a:t>
              </a:r>
            </a:p>
          </p:txBody>
        </p:sp>
        <p:sp>
          <p:nvSpPr>
            <p:cNvPr id="15375" name="AutoShape 23"/>
            <p:cNvSpPr>
              <a:spLocks noChangeArrowheads="1"/>
            </p:cNvSpPr>
            <p:nvPr/>
          </p:nvSpPr>
          <p:spPr bwMode="auto">
            <a:xfrm>
              <a:off x="10229850" y="3190875"/>
              <a:ext cx="244475" cy="195263"/>
            </a:xfrm>
            <a:prstGeom prst="triangle">
              <a:avLst>
                <a:gd name="adj" fmla="val 50000"/>
              </a:avLst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r" rtl="1"/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15376" name="Text Box 24"/>
            <p:cNvSpPr txBox="1">
              <a:spLocks noChangeArrowheads="1"/>
            </p:cNvSpPr>
            <p:nvPr/>
          </p:nvSpPr>
          <p:spPr bwMode="auto">
            <a:xfrm>
              <a:off x="10308492" y="3063798"/>
              <a:ext cx="525463" cy="3916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r" rtl="1">
                <a:spcBef>
                  <a:spcPct val="50000"/>
                </a:spcBef>
              </a:pPr>
              <a:r>
                <a:rPr lang="en-US" sz="2400" dirty="0">
                  <a:solidFill>
                    <a:srgbClr val="3333FF"/>
                  </a:solidFill>
                  <a:latin typeface="Calibri"/>
                  <a:cs typeface="Calibri"/>
                </a:rPr>
                <a:t>s’</a:t>
              </a:r>
            </a:p>
          </p:txBody>
        </p:sp>
        <p:sp>
          <p:nvSpPr>
            <p:cNvPr id="15377" name="Line 17"/>
            <p:cNvSpPr>
              <a:spLocks noChangeShapeType="1"/>
            </p:cNvSpPr>
            <p:nvPr/>
          </p:nvSpPr>
          <p:spPr bwMode="auto">
            <a:xfrm flipH="1">
              <a:off x="10523537" y="2590800"/>
              <a:ext cx="307975" cy="612775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 sz="2400">
                <a:latin typeface="Calibri"/>
                <a:cs typeface="Calibri"/>
              </a:endParaRPr>
            </a:p>
          </p:txBody>
        </p:sp>
      </p:grpSp>
      <p:sp>
        <p:nvSpPr>
          <p:cNvPr id="15379" name="TextBox 19"/>
          <p:cNvSpPr txBox="1">
            <a:spLocks noChangeArrowheads="1"/>
          </p:cNvSpPr>
          <p:nvPr/>
        </p:nvSpPr>
        <p:spPr bwMode="auto">
          <a:xfrm>
            <a:off x="705588" y="4099406"/>
            <a:ext cx="206178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Sample of V(s):</a:t>
            </a:r>
          </a:p>
        </p:txBody>
      </p:sp>
      <p:sp>
        <p:nvSpPr>
          <p:cNvPr id="15380" name="TextBox 21"/>
          <p:cNvSpPr txBox="1">
            <a:spLocks noChangeArrowheads="1"/>
          </p:cNvSpPr>
          <p:nvPr/>
        </p:nvSpPr>
        <p:spPr bwMode="auto">
          <a:xfrm>
            <a:off x="710108" y="4806333"/>
            <a:ext cx="206537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Update to V(s):</a:t>
            </a:r>
          </a:p>
        </p:txBody>
      </p:sp>
      <p:sp>
        <p:nvSpPr>
          <p:cNvPr id="15381" name="TextBox 22"/>
          <p:cNvSpPr txBox="1">
            <a:spLocks noChangeArrowheads="1"/>
          </p:cNvSpPr>
          <p:nvPr/>
        </p:nvSpPr>
        <p:spPr bwMode="auto">
          <a:xfrm>
            <a:off x="718900" y="5501660"/>
            <a:ext cx="190648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Same update: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B2FBE196-AC84-4F89-B54A-E6DE9DEB900A}"/>
                  </a:ext>
                </a:extLst>
              </p:cNvPr>
              <p:cNvSpPr/>
              <p:nvPr/>
            </p:nvSpPr>
            <p:spPr>
              <a:xfrm>
                <a:off x="3163120" y="4099405"/>
                <a:ext cx="335944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00863D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𝑠𝑎𝑚𝑝𝑙𝑒</m:t>
                      </m:r>
                      <m:r>
                        <a:rPr lang="en-US" sz="2400" b="0" i="1" dirty="0" smtClean="0">
                          <a:solidFill>
                            <a:srgbClr val="00863D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 </m:t>
                      </m:r>
                      <m:r>
                        <a:rPr lang="en-US" sz="2400" i="1" dirty="0">
                          <a:solidFill>
                            <a:srgbClr val="00863D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𝑟</m:t>
                      </m:r>
                      <m:r>
                        <a:rPr lang="en-US" sz="2400" i="1" dirty="0">
                          <a:solidFill>
                            <a:srgbClr val="00863D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+</m:t>
                      </m:r>
                      <m:r>
                        <a:rPr lang="en-US" sz="2400" i="1" dirty="0">
                          <a:solidFill>
                            <a:srgbClr val="00863D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𝛾</m:t>
                      </m:r>
                      <m:r>
                        <a:rPr lang="en-US" sz="2400" i="1" dirty="0">
                          <a:solidFill>
                            <a:srgbClr val="00863D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</m:t>
                      </m:r>
                      <m:sSup>
                        <m:sSupPr>
                          <m:ctrlPr>
                            <a:rPr lang="en-US" sz="2400" i="1" dirty="0">
                              <a:solidFill>
                                <a:srgbClr val="00863D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lang="en-US" sz="2400" i="1" dirty="0">
                              <a:solidFill>
                                <a:srgbClr val="00863D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𝑉</m:t>
                          </m:r>
                        </m:e>
                        <m:sup>
                          <m:r>
                            <a:rPr lang="en-US" sz="2400" i="1" dirty="0">
                              <a:solidFill>
                                <a:srgbClr val="00863D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𝜋</m:t>
                          </m:r>
                        </m:sup>
                      </m:sSup>
                      <m:d>
                        <m:dPr>
                          <m:ctrlPr>
                            <a:rPr lang="en-US" sz="2400" i="1" dirty="0">
                              <a:solidFill>
                                <a:srgbClr val="00863D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 dirty="0">
                                  <a:solidFill>
                                    <a:srgbClr val="00863D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400" i="1" dirty="0">
                                  <a:solidFill>
                                    <a:srgbClr val="00863D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sz="2400" i="1" dirty="0">
                                  <a:solidFill>
                                    <a:srgbClr val="00863D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400" dirty="0">
                  <a:solidFill>
                    <a:srgbClr val="00863D"/>
                  </a:solidFill>
                </a:endParaRPr>
              </a:p>
            </p:txBody>
          </p:sp>
        </mc:Choice>
        <mc:Fallback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B2FBE196-AC84-4F89-B54A-E6DE9DEB90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3120" y="4099405"/>
                <a:ext cx="3359446" cy="461665"/>
              </a:xfrm>
              <a:prstGeom prst="rect">
                <a:avLst/>
              </a:prstGeom>
              <a:blipFill>
                <a:blip r:embed="rId3"/>
                <a:stretch>
                  <a:fillRect l="-181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6B622F2E-B6BC-4AD7-A8E7-3A4D86B21D5A}"/>
                  </a:ext>
                </a:extLst>
              </p:cNvPr>
              <p:cNvSpPr/>
              <p:nvPr/>
            </p:nvSpPr>
            <p:spPr>
              <a:xfrm>
                <a:off x="3116409" y="4811702"/>
                <a:ext cx="531459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dirty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lang="en-US" sz="2400" i="1" dirty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𝑉</m:t>
                          </m:r>
                        </m:e>
                        <m:sup>
                          <m:r>
                            <a:rPr lang="en-US" sz="2400" i="1" dirty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𝜋</m:t>
                          </m:r>
                        </m:sup>
                      </m:sSup>
                      <m:d>
                        <m:dPr>
                          <m:ctrlPr>
                            <a:rPr lang="en-US" sz="2400" i="1" dirty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sz="2400" i="1" dirty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𝑠</m:t>
                          </m:r>
                        </m:e>
                      </m:d>
                      <m:r>
                        <a:rPr lang="en-US" sz="2400" i="1" dirty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←</m:t>
                      </m:r>
                      <m:r>
                        <a:rPr lang="en-US" sz="2400" i="1" dirty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</m:t>
                      </m:r>
                      <m:sSup>
                        <m:sSupPr>
                          <m:ctrlPr>
                            <a:rPr lang="en-US" sz="2400" i="1" dirty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1−</m:t>
                              </m:r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𝛼</m:t>
                              </m:r>
                            </m:e>
                          </m:d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 </m:t>
                          </m:r>
                          <m:r>
                            <a:rPr lang="en-US" sz="2400" i="1" dirty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𝑉</m:t>
                          </m:r>
                        </m:e>
                        <m:sup>
                          <m:r>
                            <a:rPr lang="en-US" sz="2400" i="1" dirty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𝜋</m:t>
                          </m:r>
                        </m:sup>
                      </m:sSup>
                      <m:d>
                        <m:dPr>
                          <m:ctrlPr>
                            <a:rPr lang="en-US" sz="2400" i="1" dirty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sz="2400" i="1" dirty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𝑠</m:t>
                          </m:r>
                        </m:e>
                      </m:d>
                      <m:r>
                        <a:rPr lang="en-US" sz="2400" i="1" dirty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+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(</m:t>
                      </m:r>
                      <m:r>
                        <a:rPr lang="en-US" sz="2400" i="1" dirty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𝛼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) </m:t>
                      </m:r>
                      <m:r>
                        <a:rPr lang="en-US" sz="2400" i="1" dirty="0">
                          <a:solidFill>
                            <a:srgbClr val="00A44A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𝑠𝑎𝑚𝑝𝑙𝑒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6B622F2E-B6BC-4AD7-A8E7-3A4D86B21D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6409" y="4811702"/>
                <a:ext cx="5314596" cy="461665"/>
              </a:xfrm>
              <a:prstGeom prst="rect">
                <a:avLst/>
              </a:prstGeom>
              <a:blipFill>
                <a:blip r:embed="rId4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D7246B79-A786-4C5F-A967-9EE0242D3DC1}"/>
                  </a:ext>
                </a:extLst>
              </p:cNvPr>
              <p:cNvSpPr/>
              <p:nvPr/>
            </p:nvSpPr>
            <p:spPr>
              <a:xfrm>
                <a:off x="3116409" y="6196933"/>
                <a:ext cx="404899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dirty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lang="en-US" sz="2400" i="1" dirty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𝑉</m:t>
                          </m:r>
                        </m:e>
                        <m:sup>
                          <m:r>
                            <a:rPr lang="en-US" sz="2400" i="1" dirty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𝜋</m:t>
                          </m:r>
                        </m:sup>
                      </m:sSup>
                      <m:d>
                        <m:dPr>
                          <m:ctrlPr>
                            <a:rPr lang="en-US" sz="2400" i="1" dirty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sz="2400" i="1" dirty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𝑠</m:t>
                          </m:r>
                        </m:e>
                      </m:d>
                      <m:r>
                        <a:rPr lang="en-US" sz="2400" b="0" i="1" dirty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←</m:t>
                      </m:r>
                      <m:r>
                        <a:rPr lang="en-US" sz="2400" i="1" dirty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</m:t>
                      </m:r>
                      <m:sSup>
                        <m:sSupPr>
                          <m:ctrlPr>
                            <a:rPr lang="en-US" sz="2400" i="1" dirty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lang="en-US" sz="2400" i="1" dirty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𝑉</m:t>
                          </m:r>
                        </m:e>
                        <m:sup>
                          <m:r>
                            <a:rPr lang="en-US" sz="2400" i="1" dirty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𝜋</m:t>
                          </m:r>
                        </m:sup>
                      </m:sSup>
                      <m:d>
                        <m:dPr>
                          <m:ctrlPr>
                            <a:rPr lang="en-US" sz="2400" i="1" dirty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sz="2400" i="1" dirty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𝑠</m:t>
                          </m:r>
                        </m:e>
                      </m:d>
                      <m:r>
                        <a:rPr lang="en-US" sz="2400" b="0" i="1" dirty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−</m:t>
                      </m:r>
                      <m:r>
                        <a:rPr lang="en-US" sz="2400" i="1" dirty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𝛼</m:t>
                      </m:r>
                      <m:r>
                        <m:rPr>
                          <m:sty m:val="p"/>
                        </m:rPr>
                        <a:rPr lang="en-US" sz="2400" i="1" dirty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∇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𝐸𝑟𝑟𝑜𝑟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D7246B79-A786-4C5F-A967-9EE0242D3D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6409" y="6196933"/>
                <a:ext cx="4048994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22">
            <a:extLst>
              <a:ext uri="{FF2B5EF4-FFF2-40B4-BE49-F238E27FC236}">
                <a16:creationId xmlns:a16="http://schemas.microsoft.com/office/drawing/2014/main" id="{705AD83F-13C5-4B66-83A8-8C51484A26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8900" y="6196987"/>
            <a:ext cx="190648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Same update: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8B15F252-6C25-416F-B09D-DEE904F767E0}"/>
                  </a:ext>
                </a:extLst>
              </p:cNvPr>
              <p:cNvSpPr/>
              <p:nvPr/>
            </p:nvSpPr>
            <p:spPr>
              <a:xfrm>
                <a:off x="7883320" y="6019707"/>
                <a:ext cx="4308680" cy="7838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𝐸𝑟𝑟𝑜𝑟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2</m:t>
                          </m:r>
                        </m:den>
                      </m:f>
                      <m:r>
                        <a:rPr lang="en-US" sz="2400" b="0" i="1" dirty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</m:t>
                      </m:r>
                      <m:sSup>
                        <m:s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400" i="1" dirty="0">
                                  <a:solidFill>
                                    <a:srgbClr val="00A44A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𝑠𝑎𝑚𝑝𝑙𝑒</m:t>
                              </m:r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400" b="0" i="1" dirty="0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dirty="0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𝑉</m:t>
                                  </m:r>
                                </m:e>
                                <m:sup>
                                  <m:r>
                                    <a:rPr lang="en-US" sz="2400" b="0" i="1" dirty="0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𝜋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sz="2400" b="0" i="1" dirty="0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dirty="0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𝑠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8B15F252-6C25-416F-B09D-DEE904F767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3320" y="6019707"/>
                <a:ext cx="4308680" cy="78380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79" grpId="0"/>
      <p:bldP spid="15380" grpId="0"/>
      <p:bldP spid="15381" grpId="0"/>
      <p:bldP spid="29" grpId="0"/>
      <p:bldP spid="30" grpId="0"/>
      <p:bldP spid="3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1A3B8-51DA-4770-AA4A-52D8AEC4E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59C58E-144F-4887-8B43-EA2C4E992D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5210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261C58-468C-4AAC-8A62-A254AE9B3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Piazza Poll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39AF69-5BD1-4A60-8756-A9D6B200EE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5577" y="2223521"/>
            <a:ext cx="10515600" cy="2039539"/>
          </a:xfrm>
        </p:spPr>
        <p:txBody>
          <a:bodyPr/>
          <a:lstStyle/>
          <a:p>
            <a:r>
              <a:rPr lang="en-US" dirty="0"/>
              <a:t>Which converts TD values into a policy?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EE2CD8C-4A22-4AE7-AA0F-DE3341132592}"/>
                  </a:ext>
                </a:extLst>
              </p:cNvPr>
              <p:cNvSpPr txBox="1"/>
              <p:nvPr/>
            </p:nvSpPr>
            <p:spPr>
              <a:xfrm>
                <a:off x="3843398" y="2611334"/>
                <a:ext cx="7668491" cy="44422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𝑉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𝑘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+1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𝑠</m:t>
                          </m:r>
                        </m:e>
                      </m:d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func>
                        <m:func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naryPr>
                            <m:sub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𝑠</m:t>
                              </m:r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′</m:t>
                              </m:r>
                            </m:sub>
                            <m:sup/>
                            <m:e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  <m:e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𝑠</m:t>
                                  </m:r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,</m:t>
                                  </m:r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𝑎</m:t>
                                  </m:r>
                                </m:e>
                              </m:d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0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𝑅</m:t>
                                  </m:r>
                                  <m:d>
                                    <m:dPr>
                                      <m:ctrlPr>
                                        <a:rPr lang="en-US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𝑠</m:t>
                                      </m:r>
                                      <m:r>
                                        <a:rPr lang="en-US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,</m:t>
                                      </m:r>
                                      <m:r>
                                        <a:rPr lang="en-US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𝑎</m:t>
                                      </m:r>
                                      <m:r>
                                        <a:rPr lang="en-US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,</m:t>
                                      </m:r>
                                      <m:sSup>
                                        <m:sSupPr>
                                          <m:ctrlPr>
                                            <a:rPr lang="en-US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n-US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+</m:t>
                                  </m:r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𝛾</m:t>
                                  </m:r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n-US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func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,  ∀ 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𝑠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𝑄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𝑘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+1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𝑠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,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𝑎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naryPr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𝑠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′</m:t>
                          </m:r>
                        </m:sub>
                        <m:sup/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𝑠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,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𝑎</m:t>
                              </m:r>
                            </m:e>
                          </m:d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[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𝑅</m:t>
                          </m:r>
                          <m:d>
                            <m:d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𝑠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,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𝑎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+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𝛾</m:t>
                          </m:r>
                          <m:func>
                            <m:func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000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max</m:t>
                                  </m:r>
                                </m:e>
                                <m:lim>
                                  <m:sSup>
                                    <m:sSupPr>
                                      <m:ctrlP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𝑎</m:t>
                                      </m:r>
                                    </m:e>
                                    <m:sup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lim>
                              </m:limLow>
                            </m:fName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)]</m:t>
                              </m:r>
                            </m:e>
                          </m:func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,  </m:t>
                          </m:r>
                        </m:e>
                      </m:nary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  </m:t>
                      </m:r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∀ </m:t>
                      </m:r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𝑠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,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𝑎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𝜋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𝑉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𝑠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func>
                        <m:func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argmax</m:t>
                              </m:r>
                            </m:e>
                            <m:lim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naryPr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𝑠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′</m:t>
                              </m:r>
                            </m:sub>
                            <m:sup/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𝑠</m:t>
                                  </m:r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,</m:t>
                                  </m:r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𝑎</m:t>
                                  </m:r>
                                </m:e>
                              </m:d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[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𝑅</m:t>
                              </m:r>
                              <m:d>
                                <m:d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𝑠</m:t>
                                  </m:r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,</m:t>
                                  </m:r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𝑎</m:t>
                                  </m:r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+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𝛾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𝑉</m:t>
                              </m:r>
                              <m:d>
                                <m:d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]</m:t>
                              </m:r>
                            </m:e>
                          </m:nary>
                        </m:e>
                      </m:func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,  ∀ 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𝑠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𝑉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𝑘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+1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𝜋</m:t>
                          </m:r>
                        </m:sup>
                      </m:sSubSup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𝑠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naryPr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𝑠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′</m:t>
                          </m:r>
                        </m:sub>
                        <m:sup/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𝑠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,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𝜋</m:t>
                              </m:r>
                              <m:d>
                                <m:d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𝑠</m:t>
                                  </m:r>
                                </m:e>
                              </m:d>
                            </m:e>
                          </m:d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[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𝑅</m:t>
                          </m:r>
                          <m:d>
                            <m:d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𝑠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,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𝜋</m:t>
                              </m:r>
                              <m:d>
                                <m:d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𝑠</m:t>
                                  </m:r>
                                </m:e>
                              </m:d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+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𝛾</m:t>
                          </m:r>
                          <m:sSubSup>
                            <m:sSubSup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Sup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𝜋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]</m:t>
                          </m:r>
                        </m:e>
                      </m:nary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,  ∀ 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𝑠</m:t>
                      </m:r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𝜋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𝑛𝑒𝑤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𝑠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func>
                        <m:func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argmax</m:t>
                              </m:r>
                            </m:e>
                            <m:lim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naryPr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𝑠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′</m:t>
                              </m:r>
                            </m:sub>
                            <m:sup/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𝑠</m:t>
                                  </m:r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,</m:t>
                                  </m:r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𝑎</m:t>
                                  </m:r>
                                </m:e>
                              </m:d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𝑅</m:t>
                                  </m:r>
                                  <m:d>
                                    <m:dPr>
                                      <m:ctrlP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𝑠</m:t>
                                      </m:r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,</m:t>
                                      </m:r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𝑎</m:t>
                                      </m:r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,</m:t>
                                      </m:r>
                                      <m:sSup>
                                        <m:sSupPr>
                                          <m:ctrlP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+</m:t>
                                  </m:r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𝛾</m:t>
                                  </m:r>
                                  <m:sSup>
                                    <m:sSupPr>
                                      <m:ctrlP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𝑉</m:t>
                                      </m:r>
                                    </m:e>
                                    <m:sup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𝜋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𝑜𝑙𝑑</m:t>
                                          </m:r>
                                        </m:sub>
                                      </m:sSub>
                                    </m:sup>
                                  </m:sSup>
                                  <m:d>
                                    <m:dPr>
                                      <m:ctrlP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func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,  ∀ 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𝑠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EE2CD8C-4A22-4AE7-AA0F-DE33411325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3398" y="2611334"/>
                <a:ext cx="7668491" cy="444224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5CFE5080-3736-406C-B5F6-692546EBD294}"/>
              </a:ext>
            </a:extLst>
          </p:cNvPr>
          <p:cNvSpPr txBox="1"/>
          <p:nvPr/>
        </p:nvSpPr>
        <p:spPr>
          <a:xfrm>
            <a:off x="758431" y="3011737"/>
            <a:ext cx="3155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Value iteration: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C433AF-3AC2-42D0-A2AB-BFD65142C1A6}"/>
              </a:ext>
            </a:extLst>
          </p:cNvPr>
          <p:cNvSpPr txBox="1"/>
          <p:nvPr/>
        </p:nvSpPr>
        <p:spPr>
          <a:xfrm>
            <a:off x="758431" y="3779474"/>
            <a:ext cx="3155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Q-iteration: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59A69A-95DE-43AE-81CC-D59F00F3BDB7}"/>
              </a:ext>
            </a:extLst>
          </p:cNvPr>
          <p:cNvSpPr txBox="1"/>
          <p:nvPr/>
        </p:nvSpPr>
        <p:spPr>
          <a:xfrm>
            <a:off x="715384" y="4522940"/>
            <a:ext cx="3155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Policy extraction: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8984B05-B157-4CEF-8A0C-C18ADC37E7B7}"/>
              </a:ext>
            </a:extLst>
          </p:cNvPr>
          <p:cNvSpPr txBox="1"/>
          <p:nvPr/>
        </p:nvSpPr>
        <p:spPr>
          <a:xfrm>
            <a:off x="715384" y="6005687"/>
            <a:ext cx="3155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Policy improvement: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9A3556B-553D-4B24-A170-5086D509BC0B}"/>
              </a:ext>
            </a:extLst>
          </p:cNvPr>
          <p:cNvSpPr txBox="1"/>
          <p:nvPr/>
        </p:nvSpPr>
        <p:spPr>
          <a:xfrm>
            <a:off x="715384" y="5262221"/>
            <a:ext cx="3155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Policy evaluation:</a:t>
            </a:r>
          </a:p>
        </p:txBody>
      </p:sp>
      <p:sp>
        <p:nvSpPr>
          <p:cNvPr id="12" name="TextBox 22">
            <a:extLst>
              <a:ext uri="{FF2B5EF4-FFF2-40B4-BE49-F238E27FC236}">
                <a16:creationId xmlns:a16="http://schemas.microsoft.com/office/drawing/2014/main" id="{90996A34-B680-48E4-B9E8-8A8406A0CC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5384" y="1321494"/>
            <a:ext cx="155863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TD update: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E1AE9D2C-B501-4B3C-93DA-BD36FCF7910C}"/>
                  </a:ext>
                </a:extLst>
              </p:cNvPr>
              <p:cNvSpPr/>
              <p:nvPr/>
            </p:nvSpPr>
            <p:spPr>
              <a:xfrm>
                <a:off x="3783045" y="1352271"/>
                <a:ext cx="512403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𝑉</m:t>
                          </m:r>
                        </m:e>
                        <m:sup>
                          <m:r>
                            <a:rPr lang="en-US" sz="2000" i="1" dirty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𝜋</m:t>
                          </m:r>
                        </m:sup>
                      </m:sSup>
                      <m:d>
                        <m:dPr>
                          <m:ctrlPr>
                            <a:rPr lang="en-US" sz="2000" i="1" dirty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𝑠</m:t>
                          </m:r>
                        </m:e>
                      </m:d>
                      <m:r>
                        <a:rPr lang="en-US" sz="2000" i="1" dirty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= </m:t>
                      </m:r>
                      <m:sSup>
                        <m:sSupPr>
                          <m:ctrlPr>
                            <a:rPr lang="en-US" sz="2000" i="1" dirty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𝑉</m:t>
                          </m:r>
                        </m:e>
                        <m:sup>
                          <m:r>
                            <a:rPr lang="en-US" sz="2000" i="1" dirty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𝜋</m:t>
                          </m:r>
                        </m:sup>
                      </m:sSup>
                      <m:r>
                        <a:rPr lang="en-US" sz="2000" i="1" dirty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(</m:t>
                      </m:r>
                      <m:r>
                        <a:rPr lang="en-US" sz="2000" i="1" dirty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𝑠</m:t>
                      </m:r>
                      <m:r>
                        <a:rPr lang="en-US" sz="2000" i="1" dirty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) +</m:t>
                      </m:r>
                      <m:r>
                        <a:rPr lang="en-US" sz="2000" i="1" dirty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𝛼</m:t>
                      </m:r>
                      <m:r>
                        <a:rPr lang="en-US" sz="2000" i="1" dirty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 dirty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𝑟</m:t>
                          </m:r>
                          <m:r>
                            <a:rPr lang="en-US" sz="2000" i="1" dirty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+</m:t>
                          </m:r>
                          <m:r>
                            <a:rPr lang="en-US" sz="2000" i="1" dirty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𝛾</m:t>
                          </m:r>
                          <m:r>
                            <a:rPr lang="en-US" sz="2000" i="1" dirty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000" i="1" dirty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𝑉</m:t>
                              </m:r>
                            </m:e>
                            <m:sup>
                              <m:r>
                                <a:rPr lang="en-US" sz="2000" i="1" dirty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𝜋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000" i="1" dirty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 dirty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2000" i="1" dirty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2000" i="1" dirty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− </m:t>
                          </m:r>
                          <m:sSup>
                            <m:sSupPr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000" i="1" dirty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𝑉</m:t>
                              </m:r>
                            </m:e>
                            <m:sup>
                              <m:r>
                                <a:rPr lang="en-US" sz="2000" i="1" dirty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𝜋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000" i="1" dirty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𝑠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E1AE9D2C-B501-4B3C-93DA-BD36FCF791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3045" y="1352271"/>
                <a:ext cx="5124030" cy="400110"/>
              </a:xfrm>
              <a:prstGeom prst="rect">
                <a:avLst/>
              </a:prstGeom>
              <a:blipFill>
                <a:blip r:embed="rId3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81158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(s,a,r,s')  template TPT1  env TPENV1  fore 0  back 16777215  eqnno 1"/>
  <p:tag name="FILENAME" val="TP_tmp"/>
  <p:tag name="ORIGWIDTH" val="42"/>
  <p:tag name="PICTUREFILESIZE" val="3487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ue}{w_i \leftarrow w_i + \alpha \left[ \mbox{difference} \right] f_i(s, a)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301"/>
  <p:tag name="PICTUREFILESIZE" val="21597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begin{document}&#10;\[&#10;{\sc Q}(s, a) = w_1 f_1(s, a) + w_2 f_2(s, a) + \ldots + w_n f_n(s, a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727"/>
  <p:tag name="BOXHEIGHT" val="381"/>
  <p:tag name="BOXFONT" val="10"/>
  <p:tag name="BOXWRAP" val="False"/>
  <p:tag name="WORKAROUNDTRANSPARENCYBUG" val="False"/>
  <p:tag name="ALLOWFONTSUBSTITUTION" val="False"/>
  <p:tag name="BITMAPFORMAT" val="pngmono"/>
  <p:tag name="ORIGWIDTH" val="467"/>
  <p:tag name="PICTUREFILESIZE" val="23336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ue}{\mbox{\rm difference} = \left[ r + \gamma \max_{a'} Q(s',a') \right] - Q(s,a) 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413"/>
  <p:tag name="PICTUREFILESIZE" val="38545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\mathrm{\sf transition~} = (s,a,r,s')  template TPT1  env TPENV1  fore 0  back 16777215  eqnno 1"/>
  <p:tag name="FILENAME" val="TP_tmp"/>
  <p:tag name="ORIGWIDTH" val="99"/>
  <p:tag name="PICTUREFILESIZE" val="5648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def\argmax{\mathop{\rm arg\,max}}&#10;\begin{document}&#10;\[&#10;\textcolor{Black}{f_{DOT}(s,\mbox{NORTH}) = 0.5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620"/>
  <p:tag name="BOXHEIGHT" val="374"/>
  <p:tag name="BOXFONT" val="10"/>
  <p:tag name="BOXWRAP" val="False"/>
  <p:tag name="WORKAROUNDTRANSPARENCYBUG" val="False"/>
  <p:tag name="ALLOWFONTSUBSTITUTION" val="False"/>
  <p:tag name="BITMAPFORMAT" val="png16m"/>
  <p:tag name="ORIGWIDTH" val="236"/>
  <p:tag name="PICTUREFILESIZE" val="16778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def\argmax{\mathop{\rm arg\,max}}&#10;\begin{document}&#10;\[&#10;\textcolor{Black}{f_{GST}(s,\mbox{NORTH}) = 1.0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620"/>
  <p:tag name="BOXHEIGHT" val="374"/>
  <p:tag name="BOXFONT" val="10"/>
  <p:tag name="BOXWRAP" val="False"/>
  <p:tag name="WORKAROUNDTRANSPARENCYBUG" val="False"/>
  <p:tag name="ALLOWFONTSUBSTITUTION" val="False"/>
  <p:tag name="BITMAPFORMAT" val="png16m"/>
  <p:tag name="ORIGWIDTH" val="232"/>
  <p:tag name="PICTUREFILESIZE" val="16444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r + \gamma \max_{a'} Q(s',a') = -500 + 0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301"/>
  <p:tag name="PICTUREFILESIZE" val="26289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def\argmax{\mathop{\rm arg\,max}}&#10;\begin{document}&#10;\[&#10;\textcolor{Blue}{Q(s,a) = 4.0 f_{DOT}(s,a) - 1.0 f_{GST}(s,a) 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620"/>
  <p:tag name="BOXHEIGHT" val="374"/>
  <p:tag name="BOXFONT" val="10"/>
  <p:tag name="BOXWRAP" val="False"/>
  <p:tag name="WORKAROUNDTRANSPARENCYBUG" val="False"/>
  <p:tag name="ALLOWFONTSUBSTITUTION" val="False"/>
  <p:tag name="BITMAPFORMAT" val="png16m"/>
  <p:tag name="ORIGWIDTH" val="381"/>
  <p:tag name="PICTUREFILESIZE" val="28067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\mbox{difference}  = -501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179"/>
  <p:tag name="PICTUREFILESIZE" val="1061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w_{DOT} \leftarrow 4.0 + \alpha \left[ -501 \right] 0.5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267"/>
  <p:tag name="PICTUREFILESIZE" val="1696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(s,a,r,s',a',r',s'',a'',r'',s''''\ldots)  template TPT1  env TPENV1  fore 0  back 16777215  eqnno 1"/>
  <p:tag name="FILENAME" val="TP_tmp"/>
  <p:tag name="ORIGWIDTH" val="142"/>
  <p:tag name="PICTUREFILESIZE" val="6937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w_{GST} \leftarrow -1.0 + \alpha \left[ -501 \right] 1.0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280"/>
  <p:tag name="PICTUREFILESIZE" val="17088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def\argmax{\mathop{\rm arg\,max}}&#10;\begin{document}&#10;\[&#10;\textcolor{Blue}{Q(s,a) = 3.0 f_{DOT}(s,a) - 3.0 f_{GST}(s,a) 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620"/>
  <p:tag name="BOXHEIGHT" val="374"/>
  <p:tag name="BOXFONT" val="10"/>
  <p:tag name="BOXWRAP" val="False"/>
  <p:tag name="WORKAROUNDTRANSPARENCYBUG" val="False"/>
  <p:tag name="ALLOWFONTSUBSTITUTION" val="False"/>
  <p:tag name="BITMAPFORMAT" val="png16m"/>
  <p:tag name="ORIGWIDTH" val="381"/>
  <p:tag name="PICTUREFILESIZE" val="29242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a = \mbox{NORTH}  template TPT1  env TPENV1  fore 0  back 16777215  eqnno 1"/>
  <p:tag name="FILENAME" val="TP_tmp"/>
  <p:tag name="ORIGWIDTH" val="55"/>
  <p:tag name="PICTUREFILESIZE" val="2985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r = -500  template TPT1  env TPENV1  fore 0  back 16777215  eqnno 1"/>
  <p:tag name="FILENAME" val="TP_tmp"/>
  <p:tag name="ORIGWIDTH" val="42"/>
  <p:tag name="PICTUREFILESIZE" val="2146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Q(s,\mbox{NORTH}) = +1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201"/>
  <p:tag name="PICTUREFILESIZE" val="12854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Q(s',\cdot) = 0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108"/>
  <p:tag name="PICTUREFILESIZE" val="9124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s'  template TPT1  env TPENV1  fore 0  back 16777215  eqnno 1"/>
  <p:tag name="FILENAME" val="TP_tmp"/>
  <p:tag name="ORIGWIDTH" val="7"/>
  <p:tag name="PICTUREFILESIZE" val="105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s  template TPT1  env TPENV1  fore 0  back 16777215  eqnno 1"/>
  <p:tag name="FILENAME" val="TP_tmp"/>
  <p:tag name="ORIGWIDTH" val="4"/>
  <p:tag name="PICTUREFILESIZE" val="692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f_1(x)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50"/>
  <p:tag name="PICTUREFILESIZE" val="3167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\hat{y}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2"/>
  <p:tag name="PICTUREFILESIZE" val="114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ue}{Q(s,a) \leftarrow (1-\alpha) Q(s,a) + (\alpha) \left[ r + \gamma \max_{a'}Q(s',a')\right] 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491"/>
  <p:tag name="PICTUREFILESIZE" val="4516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begin{eqnarray*}&#10;\hat{y}_i=w_0 + w_1 f_{1}(x) + w_2 f_{2}(x)&#10;\end{eqnarray*}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85"/>
  <p:tag name="PICTUREFILESIZE" val="14025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\hat{y}=w_0+w_1 f_1(x)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74"/>
  <p:tag name="PICTUREFILESIZE" val="8203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hat{y}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200"/>
  <p:tag name="BOXFONT" val="10"/>
  <p:tag name="BOXWRAP" val="False"/>
  <p:tag name="WORKAROUNDTRANSPARENCYBUG" val="False"/>
  <p:tag name="ALLOWFONTSUBSTITUTION" val="False"/>
  <p:tag name="BITMAPFORMAT" val="pngmono"/>
  <p:tag name="ORIGWIDTH" val="12"/>
  <p:tag name="PICTUREFILESIZE" val="114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y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200"/>
  <p:tag name="BOXFONT" val="10"/>
  <p:tag name="BOXWRAP" val="False"/>
  <p:tag name="WORKAROUNDTRANSPARENCYBUG" val="False"/>
  <p:tag name="ALLOWFONTSUBSTITUTION" val="False"/>
  <p:tag name="BITMAPFORMAT" val="pngmono"/>
  <p:tag name="ORIGWIDTH" val="11"/>
  <p:tag name="PICTUREFILESIZE" val="934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f_1(x)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50"/>
  <p:tag name="PICTUREFILESIZE" val="316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begin{document}&#10;\color{blue}&#10;\begin{eqnarray*}&#10;= \sum_i\left(y_i - \sum_k w_k f_k(x_i)\right)^2&#10;\end{eqnarray*}&#10;\end{document}&#10;"/>
  <p:tag name="FILENAME" val="txp_fig"/>
  <p:tag name="FORMAT" val="png256"/>
  <p:tag name="RES" val="1200"/>
  <p:tag name="BLEND" val="0"/>
  <p:tag name="TRANSPARENT" val="0"/>
  <p:tag name="TBUG" val="0"/>
  <p:tag name="ALLOWFS" val="0"/>
  <p:tag name="ORIGWIDTH" val="246"/>
  <p:tag name="PICTUREFILESIZE" val="31356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begin{document}&#10;\color{blue}&#10;\begin{eqnarray*}&#10;\mbox{total error} = \sum_i\left(y_i - \hat{y_i}\right)^2&#10;\end{eqnarray*}&#10;\end{document}&#10;"/>
  <p:tag name="FILENAME" val="txp_fig"/>
  <p:tag name="FORMAT" val="png256"/>
  <p:tag name="RES" val="1200"/>
  <p:tag name="BLEND" val="0"/>
  <p:tag name="TRANSPARENT" val="0"/>
  <p:tag name="TBUG" val="0"/>
  <p:tag name="ALLOWFS" val="0"/>
  <p:tag name="ORIGWIDTH" val="251"/>
  <p:tag name="PICTUREFILESIZE" val="21453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begin{document}&#10;\color{blue}&#10;\begin{eqnarray*}&#10; \mbox{error}(w) = \frac{1}{2}\left(y - \sum_k w_k f_k(x)  \right)^2&#10;\end{eqnarray*}&#10;\end{document}&#10;"/>
  <p:tag name="FILENAME" val="txp_fig"/>
  <p:tag name="FORMAT" val="png256"/>
  <p:tag name="RES" val="1200"/>
  <p:tag name="BLEND" val="0"/>
  <p:tag name="TRANSPARENT" val="0"/>
  <p:tag name="TBUG" val="0"/>
  <p:tag name="ALLOWFS" val="0"/>
  <p:tag name="ORIGWIDTH" val="313"/>
  <p:tag name="PICTUREFILESIZE" val="37547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begin{document}&#10;\color{blue}&#10;\begin{eqnarray*}&#10;\frac{\partial \mbox{~error}(w)}{\partial w_m} = - \left(y - \sum_k  w_k f_k(x)\right) f_m(x)&#10;\end{eqnarray*}&#10;\end{document}&#10;"/>
  <p:tag name="FILENAME" val="txp_fig"/>
  <p:tag name="FORMAT" val="png256"/>
  <p:tag name="RES" val="1200"/>
  <p:tag name="BLEND" val="0"/>
  <p:tag name="TRANSPARENT" val="0"/>
  <p:tag name="TBUG" val="0"/>
  <p:tag name="ALLOWFS" val="0"/>
  <p:tag name="ORIGWIDTH" val="387"/>
  <p:tag name="PICTUREFILESIZE" val="4695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begin{document}&#10;\color{blue}&#10;\begin{eqnarray*}&#10;w_m \leftarrow w_m + \alpha \left(y - \sum_k w_k f_k(x)  \right) f_m(x)&#10;\end{eqnarray*}&#10;\end{document}&#10;"/>
  <p:tag name="FILENAME" val="txp_fig"/>
  <p:tag name="FORMAT" val="png256"/>
  <p:tag name="RES" val="1200"/>
  <p:tag name="BLEND" val="0"/>
  <p:tag name="TRANSPARENT" val="0"/>
  <p:tag name="TBUG" val="0"/>
  <p:tag name="ALLOWFS" val="0"/>
  <p:tag name="ORIGWIDTH" val="372"/>
  <p:tag name="PICTUREFILESIZE" val="3980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ue}{Q(s,a) \approx r + \gamma \max_{a'}Q(s',a')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269"/>
  <p:tag name="PICTUREFILESIZE" val="26948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ue}{w_m \leftarrow w_m + \alpha \left[ \textcolor{OliveGreen}{r + \gamma \max_a Q(s',a')} - \textcolor{BrickRed}{Q(s,a)} \right] f_m(s, a)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503"/>
  <p:tag name="PICTUREFILESIZE" val="4531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Q_{k+1}(s,a) \leftarrow \sum_{s'} T(s,a,s') \,\left[ R(s, a, s') + \gamma\, \max_{a'} Q_k(s',a')\right]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544"/>
  <p:tag name="PICTUREFILESIZE" val="5674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OliveGreen}{&#10;  f(u, n) = u + k/n&#10;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172"/>
  <p:tag name="PICTUREFILESIZE" val="12229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Q(s,a) \leftarrow_\alpha \textcolor{OliveGreen}{R(s,a,s') + \gamma \max_{a'} f(Q(s',a'), N(s',a'))}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485"/>
  <p:tag name="PICTUREFILESIZE" val="47305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Q(s,a) \leftarrow_\alpha \textcolor{OliveGreen}{R(s,a,s') + \gamma \max_{a'} Q(s',a')}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365"/>
  <p:tag name="PICTUREFILESIZE" val="37419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ue}{Q(s,a) \leftarrow Q(s,a) + \alpha \left[ \mbox{difference} \right] 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319"/>
  <p:tag name="PICTUREFILESIZE" val="23424"/>
</p:tagLst>
</file>

<file path=ppt/theme/theme1.xml><?xml version="1.0" encoding="utf-8"?>
<a:theme xmlns:a="http://schemas.openxmlformats.org/drawingml/2006/main" name="Office Theme">
  <a:themeElements>
    <a:clrScheme name="Custom 5">
      <a:dk1>
        <a:sysClr val="windowText" lastClr="000000"/>
      </a:dk1>
      <a:lt1>
        <a:sysClr val="window" lastClr="FFFFFF"/>
      </a:lt1>
      <a:dk2>
        <a:srgbClr val="7030A0"/>
      </a:dk2>
      <a:lt2>
        <a:srgbClr val="E7E6E6"/>
      </a:lt2>
      <a:accent1>
        <a:srgbClr val="2E75B5"/>
      </a:accent1>
      <a:accent2>
        <a:srgbClr val="2E75B5"/>
      </a:accent2>
      <a:accent3>
        <a:srgbClr val="A5A5A5"/>
      </a:accent3>
      <a:accent4>
        <a:srgbClr val="FFC000"/>
      </a:accent4>
      <a:accent5>
        <a:srgbClr val="5B9BD5"/>
      </a:accent5>
      <a:accent6>
        <a:srgbClr val="2E75B5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.potx" id="{DA11FA2B-8FCA-4322-93DA-6C8F53468DA7}" vid="{856CF231-596A-4CB8-93D6-B29F8EE2888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10485</TotalTime>
  <Words>1836</Words>
  <Application>Microsoft Office PowerPoint</Application>
  <PresentationFormat>Widescreen</PresentationFormat>
  <Paragraphs>342</Paragraphs>
  <Slides>44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1" baseType="lpstr">
      <vt:lpstr>Arial</vt:lpstr>
      <vt:lpstr>Calibri Light</vt:lpstr>
      <vt:lpstr>Wingdings</vt:lpstr>
      <vt:lpstr>Cambria Math</vt:lpstr>
      <vt:lpstr>Calibri</vt:lpstr>
      <vt:lpstr>Helvetica</vt:lpstr>
      <vt:lpstr>Office Theme</vt:lpstr>
      <vt:lpstr>Warm-up as you walk in</vt:lpstr>
      <vt:lpstr>Announcements</vt:lpstr>
      <vt:lpstr>AI: Representation and Problem Solving </vt:lpstr>
      <vt:lpstr>Reinforcement Learning</vt:lpstr>
      <vt:lpstr>Temporal Difference Learning</vt:lpstr>
      <vt:lpstr>Model-Free Learning</vt:lpstr>
      <vt:lpstr>Temporal Difference Learning</vt:lpstr>
      <vt:lpstr>Gradient Descent</vt:lpstr>
      <vt:lpstr>Piazza Poll 1</vt:lpstr>
      <vt:lpstr>MDP/RL Notation</vt:lpstr>
      <vt:lpstr>Q-Learning</vt:lpstr>
      <vt:lpstr>Q-Learning Properties</vt:lpstr>
      <vt:lpstr>Demo Q-Learning Auto Cliff Grid</vt:lpstr>
      <vt:lpstr>The Story So Far: MDPs and RL</vt:lpstr>
      <vt:lpstr>Exploration vs. Exploitation</vt:lpstr>
      <vt:lpstr>How to Explore?</vt:lpstr>
      <vt:lpstr>Demo Q-learning – Manual Exploration – Bridge Grid </vt:lpstr>
      <vt:lpstr>Demo Q-learning – Epsilon-Greedy – Crawler </vt:lpstr>
      <vt:lpstr>Exploration Functions</vt:lpstr>
      <vt:lpstr>Demo Q-learning – Exploration Function – Crawler </vt:lpstr>
      <vt:lpstr>Regret</vt:lpstr>
      <vt:lpstr>Approximate Q-Learning</vt:lpstr>
      <vt:lpstr>Generalizing Across States</vt:lpstr>
      <vt:lpstr>Example: Pacman</vt:lpstr>
      <vt:lpstr>Demo Q-Learning Pacman – Tiny – Watch All</vt:lpstr>
      <vt:lpstr>Demo Q-Learning Pacman – Tiny – Silent Train</vt:lpstr>
      <vt:lpstr>Demo Q-Learning Pacman – Tricky – Watch All</vt:lpstr>
      <vt:lpstr>Feature-Based Representations</vt:lpstr>
      <vt:lpstr>Linear Value Functions</vt:lpstr>
      <vt:lpstr>Updating a linear value function</vt:lpstr>
      <vt:lpstr>Approximate Q-Learning</vt:lpstr>
      <vt:lpstr>Example: Q-Pacman</vt:lpstr>
      <vt:lpstr>Demo Approximate Q-Learning -- Pacman</vt:lpstr>
      <vt:lpstr>Q-Learning and Least Squares</vt:lpstr>
      <vt:lpstr>Linear Approximation: Regression</vt:lpstr>
      <vt:lpstr>Optimization: Least Squares</vt:lpstr>
      <vt:lpstr>Minimizing Error</vt:lpstr>
      <vt:lpstr>Recent Reinforcement Learning Milestones</vt:lpstr>
      <vt:lpstr>TDGammon</vt:lpstr>
      <vt:lpstr>Deep Q-Networks</vt:lpstr>
      <vt:lpstr> </vt:lpstr>
      <vt:lpstr>OpenAI Gym</vt:lpstr>
      <vt:lpstr>AlphaGo, AlphaZero</vt:lpstr>
      <vt:lpstr>Autonomous Vehicles?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</dc:title>
  <dc:creator>Pat Virtue</dc:creator>
  <cp:lastModifiedBy>Pat Virtue</cp:lastModifiedBy>
  <cp:revision>995</cp:revision>
  <cp:lastPrinted>2018-11-27T13:42:27Z</cp:lastPrinted>
  <dcterms:created xsi:type="dcterms:W3CDTF">2018-10-11T11:39:27Z</dcterms:created>
  <dcterms:modified xsi:type="dcterms:W3CDTF">2019-03-25T18:49:48Z</dcterms:modified>
</cp:coreProperties>
</file>